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10"/>
  </p:notesMasterIdLst>
  <p:handoutMasterIdLst>
    <p:handoutMasterId r:id="rId11"/>
  </p:handoutMasterIdLst>
  <p:sldIdLst>
    <p:sldId id="280" r:id="rId2"/>
    <p:sldId id="281" r:id="rId3"/>
    <p:sldId id="273" r:id="rId4"/>
    <p:sldId id="283" r:id="rId5"/>
    <p:sldId id="284" r:id="rId6"/>
    <p:sldId id="285" r:id="rId7"/>
    <p:sldId id="286" r:id="rId8"/>
    <p:sldId id="287" r:id="rId9"/>
  </p:sldIdLst>
  <p:sldSz cx="7556500" cy="10261600"/>
  <p:notesSz cx="7556500" cy="10261600"/>
  <p:defaultTextStyle>
    <a:defPPr>
      <a:defRPr lang="zh-CN"/>
    </a:defPPr>
    <a:lvl1pPr marL="0" algn="l" defTabSz="914400" rtl="0" eaLnBrk="1" latinLnBrk="0" hangingPunct="1">
      <a:defRPr sz="1800" kern="1200">
        <a:solidFill>
          <a:schemeClr val="tx1"/>
        </a:solidFill>
        <a:latin typeface="Arial"/>
        <a:ea typeface="+mn-ea"/>
        <a:cs typeface="+mn-cs"/>
      </a:defRPr>
    </a:lvl1pPr>
    <a:lvl2pPr marL="457200" algn="l" defTabSz="914400" rtl="0" eaLnBrk="1" latinLnBrk="0" hangingPunct="1">
      <a:defRPr sz="1800" kern="1200">
        <a:solidFill>
          <a:schemeClr val="tx1"/>
        </a:solidFill>
        <a:latin typeface="Arial"/>
        <a:ea typeface="+mn-ea"/>
        <a:cs typeface="+mn-cs"/>
      </a:defRPr>
    </a:lvl2pPr>
    <a:lvl3pPr marL="914400" algn="l" defTabSz="914400" rtl="0" eaLnBrk="1" latinLnBrk="0" hangingPunct="1">
      <a:defRPr sz="1800" kern="1200">
        <a:solidFill>
          <a:schemeClr val="tx1"/>
        </a:solidFill>
        <a:latin typeface="Arial"/>
        <a:ea typeface="+mn-ea"/>
        <a:cs typeface="+mn-cs"/>
      </a:defRPr>
    </a:lvl3pPr>
    <a:lvl4pPr marL="1371600" algn="l" defTabSz="914400" rtl="0" eaLnBrk="1" latinLnBrk="0" hangingPunct="1">
      <a:defRPr sz="1800" kern="1200">
        <a:solidFill>
          <a:schemeClr val="tx1"/>
        </a:solidFill>
        <a:latin typeface="Arial"/>
        <a:ea typeface="+mn-ea"/>
        <a:cs typeface="+mn-cs"/>
      </a:defRPr>
    </a:lvl4pPr>
    <a:lvl5pPr marL="1828800" algn="l" defTabSz="914400" rtl="0" eaLnBrk="1" latinLnBrk="0" hangingPunct="1">
      <a:defRPr sz="1800" kern="1200">
        <a:solidFill>
          <a:schemeClr val="tx1"/>
        </a:solidFill>
        <a:latin typeface="Arial"/>
        <a:ea typeface="+mn-ea"/>
        <a:cs typeface="+mn-cs"/>
      </a:defRPr>
    </a:lvl5pPr>
    <a:lvl6pPr marL="2286000" algn="l" defTabSz="914400" rtl="0" eaLnBrk="1" latinLnBrk="0" hangingPunct="1">
      <a:defRPr sz="1800" kern="1200">
        <a:solidFill>
          <a:schemeClr val="tx1"/>
        </a:solidFill>
        <a:latin typeface="Arial"/>
        <a:ea typeface="+mn-ea"/>
        <a:cs typeface="+mn-cs"/>
      </a:defRPr>
    </a:lvl6pPr>
    <a:lvl7pPr marL="2743200" algn="l" defTabSz="914400" rtl="0" eaLnBrk="1" latinLnBrk="0" hangingPunct="1">
      <a:defRPr sz="1800" kern="1200">
        <a:solidFill>
          <a:schemeClr val="tx1"/>
        </a:solidFill>
        <a:latin typeface="Arial"/>
        <a:ea typeface="+mn-ea"/>
        <a:cs typeface="+mn-cs"/>
      </a:defRPr>
    </a:lvl7pPr>
    <a:lvl8pPr marL="3200400" algn="l" defTabSz="914400" rtl="0" eaLnBrk="1" latinLnBrk="0" hangingPunct="1">
      <a:defRPr sz="1800" kern="1200">
        <a:solidFill>
          <a:schemeClr val="tx1"/>
        </a:solidFill>
        <a:latin typeface="Arial"/>
        <a:ea typeface="+mn-ea"/>
        <a:cs typeface="+mn-cs"/>
      </a:defRPr>
    </a:lvl8pPr>
    <a:lvl9pPr marL="3657600" algn="l" defTabSz="914400" rtl="0" eaLnBrk="1" latinLnBrk="0" hangingPunct="1">
      <a:defRPr sz="1800" kern="1200">
        <a:solidFill>
          <a:schemeClr val="tx1"/>
        </a:solidFill>
        <a:latin typeface="Arial"/>
        <a:ea typeface="+mn-ea"/>
        <a:cs typeface="+mn-cs"/>
      </a:defRPr>
    </a:lvl9pPr>
  </p:defaultTextStyle>
  <p:extLst>
    <p:ext uri="{EFAFB233-063F-42B5-8137-9DF3F51BA10A}">
      <p15:sldGuideLst xmlns:p15="http://schemas.microsoft.com/office/powerpoint/2012/main">
        <p15:guide id="1" orient="horz" pos="6112" userDrawn="1">
          <p15:clr>
            <a:srgbClr val="A4A3A4"/>
          </p15:clr>
        </p15:guide>
        <p15:guide id="2" pos="2380" userDrawn="1">
          <p15:clr>
            <a:srgbClr val="A4A3A4"/>
          </p15:clr>
        </p15:guide>
        <p15:guide id="3" pos="316" userDrawn="1">
          <p15:clr>
            <a:srgbClr val="A4A3A4"/>
          </p15:clr>
        </p15:guide>
        <p15:guide id="4" pos="4444" userDrawn="1">
          <p15:clr>
            <a:srgbClr val="A4A3A4"/>
          </p15:clr>
        </p15:guide>
        <p15:guide id="5" orient="horz" pos="400" userDrawn="1">
          <p15:clr>
            <a:srgbClr val="A4A3A4"/>
          </p15:clr>
        </p15:guide>
        <p15:guide id="6" pos="1036" userDrawn="1">
          <p15:clr>
            <a:srgbClr val="A4A3A4"/>
          </p15:clr>
        </p15:guide>
        <p15:guide id="7" orient="horz" pos="592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5F5F5"/>
    <a:srgbClr val="3F3F3F"/>
    <a:srgbClr val="8D8C91"/>
    <a:srgbClr val="9A9EA9"/>
    <a:srgbClr val="6D6D6D"/>
    <a:srgbClr val="BDE5FA"/>
    <a:srgbClr val="DDE2EC"/>
    <a:srgbClr val="A4A5B4"/>
    <a:srgbClr val="F8FAFC"/>
    <a:srgbClr val="EFF3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605" autoAdjust="0"/>
    <p:restoredTop sz="89926" autoAdjust="0"/>
  </p:normalViewPr>
  <p:slideViewPr>
    <p:cSldViewPr>
      <p:cViewPr varScale="1">
        <p:scale>
          <a:sx n="96" d="100"/>
          <a:sy n="96" d="100"/>
        </p:scale>
        <p:origin x="3438" y="90"/>
      </p:cViewPr>
      <p:guideLst>
        <p:guide orient="horz" pos="6112"/>
        <p:guide pos="2380"/>
        <p:guide pos="316"/>
        <p:guide pos="4444"/>
        <p:guide orient="horz" pos="400"/>
        <p:guide pos="1036"/>
        <p:guide orient="horz" pos="5920"/>
      </p:guideLst>
    </p:cSldViewPr>
  </p:slideViewPr>
  <p:notesTextViewPr>
    <p:cViewPr>
      <p:scale>
        <a:sx n="100" d="100"/>
        <a:sy n="100" d="100"/>
      </p:scale>
      <p:origin x="0" y="0"/>
    </p:cViewPr>
  </p:notesTextViewPr>
  <p:notesViewPr>
    <p:cSldViewPr>
      <p:cViewPr varScale="1">
        <p:scale>
          <a:sx n="75" d="100"/>
          <a:sy n="75" d="100"/>
        </p:scale>
        <p:origin x="2774" y="4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275013" cy="51435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4279900" y="0"/>
            <a:ext cx="3275013" cy="514350"/>
          </a:xfrm>
          <a:prstGeom prst="rect">
            <a:avLst/>
          </a:prstGeom>
        </p:spPr>
        <p:txBody>
          <a:bodyPr vert="horz" lIns="91440" tIns="45720" rIns="91440" bIns="45720" rtlCol="0"/>
          <a:lstStyle>
            <a:lvl1pPr algn="r">
              <a:defRPr sz="1200"/>
            </a:lvl1pPr>
          </a:lstStyle>
          <a:p>
            <a:fld id="{88AFECAA-6C4B-44B4-8454-6BAF82199399}" type="datetimeFigureOut">
              <a:rPr lang="zh-CN" altLang="en-US" smtClean="0"/>
              <a:t>2025/7/3</a:t>
            </a:fld>
            <a:endParaRPr lang="zh-CN" altLang="en-US"/>
          </a:p>
        </p:txBody>
      </p:sp>
      <p:sp>
        <p:nvSpPr>
          <p:cNvPr id="4" name="页脚占位符 3"/>
          <p:cNvSpPr>
            <a:spLocks noGrp="1"/>
          </p:cNvSpPr>
          <p:nvPr>
            <p:ph type="ftr" sz="quarter" idx="2"/>
          </p:nvPr>
        </p:nvSpPr>
        <p:spPr>
          <a:xfrm>
            <a:off x="0" y="9747250"/>
            <a:ext cx="3275013" cy="51435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4279900" y="9747250"/>
            <a:ext cx="3275013" cy="514350"/>
          </a:xfrm>
          <a:prstGeom prst="rect">
            <a:avLst/>
          </a:prstGeom>
        </p:spPr>
        <p:txBody>
          <a:bodyPr vert="horz" lIns="91440" tIns="45720" rIns="91440" bIns="45720" rtlCol="0" anchor="b"/>
          <a:lstStyle>
            <a:lvl1pPr algn="r">
              <a:defRPr sz="1200"/>
            </a:lvl1pPr>
          </a:lstStyle>
          <a:p>
            <a:fld id="{F69D9005-4D1A-4905-9B91-3245C7104405}" type="slidenum">
              <a:rPr lang="zh-CN" altLang="en-US" smtClean="0"/>
              <a:t>‹#›</a:t>
            </a:fld>
            <a:endParaRPr lang="zh-CN" altLang="en-US"/>
          </a:p>
        </p:txBody>
      </p:sp>
    </p:spTree>
    <p:extLst>
      <p:ext uri="{BB962C8B-B14F-4D97-AF65-F5344CB8AC3E}">
        <p14:creationId xmlns:p14="http://schemas.microsoft.com/office/powerpoint/2010/main" val="10489845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275013" cy="51435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279900" y="0"/>
            <a:ext cx="3275013" cy="514350"/>
          </a:xfrm>
          <a:prstGeom prst="rect">
            <a:avLst/>
          </a:prstGeom>
        </p:spPr>
        <p:txBody>
          <a:bodyPr vert="horz" lIns="91440" tIns="45720" rIns="91440" bIns="45720" rtlCol="0"/>
          <a:lstStyle>
            <a:lvl1pPr algn="r">
              <a:defRPr sz="1200"/>
            </a:lvl1pPr>
          </a:lstStyle>
          <a:p>
            <a:fld id="{7534401B-2B2B-4B07-B0E5-B33B5B24723A}" type="datetimeFigureOut">
              <a:rPr lang="zh-CN" altLang="en-US" smtClean="0"/>
              <a:t>2025/7/1</a:t>
            </a:fld>
            <a:endParaRPr lang="zh-CN" altLang="en-US"/>
          </a:p>
        </p:txBody>
      </p:sp>
      <p:sp>
        <p:nvSpPr>
          <p:cNvPr id="4" name="幻灯片图像占位符 3"/>
          <p:cNvSpPr>
            <a:spLocks noGrp="1" noRot="1" noChangeAspect="1"/>
          </p:cNvSpPr>
          <p:nvPr>
            <p:ph type="sldImg" idx="2"/>
          </p:nvPr>
        </p:nvSpPr>
        <p:spPr>
          <a:xfrm>
            <a:off x="2503488" y="1282700"/>
            <a:ext cx="2549525" cy="3463925"/>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55650" y="4938713"/>
            <a:ext cx="6045200" cy="4040187"/>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9747250"/>
            <a:ext cx="3275013" cy="51435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279900" y="9747250"/>
            <a:ext cx="3275013" cy="514350"/>
          </a:xfrm>
          <a:prstGeom prst="rect">
            <a:avLst/>
          </a:prstGeom>
        </p:spPr>
        <p:txBody>
          <a:bodyPr vert="horz" lIns="91440" tIns="45720" rIns="91440" bIns="45720" rtlCol="0" anchor="b"/>
          <a:lstStyle>
            <a:lvl1pPr algn="r">
              <a:defRPr sz="1200"/>
            </a:lvl1pPr>
          </a:lstStyle>
          <a:p>
            <a:fld id="{194C1388-C74C-48C5-A919-66B01C26AD6D}" type="slidenum">
              <a:rPr lang="zh-CN" altLang="en-US" smtClean="0"/>
              <a:t>‹#›</a:t>
            </a:fld>
            <a:endParaRPr lang="zh-CN" altLang="en-US"/>
          </a:p>
        </p:txBody>
      </p:sp>
    </p:spTree>
    <p:extLst>
      <p:ext uri="{BB962C8B-B14F-4D97-AF65-F5344CB8AC3E}">
        <p14:creationId xmlns:p14="http://schemas.microsoft.com/office/powerpoint/2010/main" val="34177489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194C1388-C74C-48C5-A919-66B01C26AD6D}" type="slidenum">
              <a:rPr lang="zh-CN" altLang="en-US" smtClean="0"/>
              <a:t>2</a:t>
            </a:fld>
            <a:endParaRPr lang="zh-CN" altLang="en-US"/>
          </a:p>
        </p:txBody>
      </p:sp>
    </p:spTree>
    <p:extLst>
      <p:ext uri="{BB962C8B-B14F-4D97-AF65-F5344CB8AC3E}">
        <p14:creationId xmlns:p14="http://schemas.microsoft.com/office/powerpoint/2010/main" val="41665605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194C1388-C74C-48C5-A919-66B01C26AD6D}" type="slidenum">
              <a:rPr lang="zh-CN" altLang="en-US" smtClean="0"/>
              <a:t>3</a:t>
            </a:fld>
            <a:endParaRPr lang="zh-CN" altLang="en-US"/>
          </a:p>
        </p:txBody>
      </p:sp>
    </p:spTree>
    <p:extLst>
      <p:ext uri="{BB962C8B-B14F-4D97-AF65-F5344CB8AC3E}">
        <p14:creationId xmlns:p14="http://schemas.microsoft.com/office/powerpoint/2010/main" val="3826977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194C1388-C74C-48C5-A919-66B01C26AD6D}" type="slidenum">
              <a:rPr lang="zh-CN" altLang="en-US" smtClean="0"/>
              <a:t>5</a:t>
            </a:fld>
            <a:endParaRPr lang="zh-CN" altLang="en-US"/>
          </a:p>
        </p:txBody>
      </p:sp>
    </p:spTree>
    <p:extLst>
      <p:ext uri="{BB962C8B-B14F-4D97-AF65-F5344CB8AC3E}">
        <p14:creationId xmlns:p14="http://schemas.microsoft.com/office/powerpoint/2010/main" val="18073390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194C1388-C74C-48C5-A919-66B01C26AD6D}" type="slidenum">
              <a:rPr lang="zh-CN" altLang="en-US" smtClean="0"/>
              <a:t>7</a:t>
            </a:fld>
            <a:endParaRPr lang="zh-CN" altLang="en-US"/>
          </a:p>
        </p:txBody>
      </p:sp>
    </p:spTree>
    <p:extLst>
      <p:ext uri="{BB962C8B-B14F-4D97-AF65-F5344CB8AC3E}">
        <p14:creationId xmlns:p14="http://schemas.microsoft.com/office/powerpoint/2010/main" val="24787280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570067" y="4516889"/>
            <a:ext cx="412750" cy="412750"/>
          </a:xfrm>
          <a:custGeom>
            <a:avLst/>
            <a:gdLst/>
            <a:ahLst/>
            <a:cxnLst/>
            <a:rect l="l" t="t" r="r" b="b"/>
            <a:pathLst>
              <a:path w="412750" h="412750">
                <a:moveTo>
                  <a:pt x="206082" y="0"/>
                </a:moveTo>
                <a:lnTo>
                  <a:pt x="158829" y="5443"/>
                </a:lnTo>
                <a:lnTo>
                  <a:pt x="115452" y="20948"/>
                </a:lnTo>
                <a:lnTo>
                  <a:pt x="77188" y="45278"/>
                </a:lnTo>
                <a:lnTo>
                  <a:pt x="45273" y="77195"/>
                </a:lnTo>
                <a:lnTo>
                  <a:pt x="20946" y="115462"/>
                </a:lnTo>
                <a:lnTo>
                  <a:pt x="5442" y="158841"/>
                </a:lnTo>
                <a:lnTo>
                  <a:pt x="0" y="206095"/>
                </a:lnTo>
                <a:lnTo>
                  <a:pt x="5442" y="253348"/>
                </a:lnTo>
                <a:lnTo>
                  <a:pt x="20946" y="296726"/>
                </a:lnTo>
                <a:lnTo>
                  <a:pt x="45273" y="334990"/>
                </a:lnTo>
                <a:lnTo>
                  <a:pt x="77188" y="366904"/>
                </a:lnTo>
                <a:lnTo>
                  <a:pt x="115452" y="391232"/>
                </a:lnTo>
                <a:lnTo>
                  <a:pt x="158829" y="406735"/>
                </a:lnTo>
                <a:lnTo>
                  <a:pt x="206082" y="412178"/>
                </a:lnTo>
                <a:lnTo>
                  <a:pt x="253336" y="406735"/>
                </a:lnTo>
                <a:lnTo>
                  <a:pt x="296713" y="391232"/>
                </a:lnTo>
                <a:lnTo>
                  <a:pt x="334977" y="366904"/>
                </a:lnTo>
                <a:lnTo>
                  <a:pt x="366892" y="334990"/>
                </a:lnTo>
                <a:lnTo>
                  <a:pt x="391219" y="296726"/>
                </a:lnTo>
                <a:lnTo>
                  <a:pt x="406723" y="253348"/>
                </a:lnTo>
                <a:lnTo>
                  <a:pt x="412165" y="206095"/>
                </a:lnTo>
                <a:lnTo>
                  <a:pt x="406723" y="158841"/>
                </a:lnTo>
                <a:lnTo>
                  <a:pt x="391219" y="115462"/>
                </a:lnTo>
                <a:lnTo>
                  <a:pt x="366892" y="77195"/>
                </a:lnTo>
                <a:lnTo>
                  <a:pt x="334977" y="45278"/>
                </a:lnTo>
                <a:lnTo>
                  <a:pt x="296713" y="20948"/>
                </a:lnTo>
                <a:lnTo>
                  <a:pt x="253336" y="5443"/>
                </a:lnTo>
                <a:lnTo>
                  <a:pt x="206082" y="0"/>
                </a:lnTo>
                <a:close/>
              </a:path>
            </a:pathLst>
          </a:custGeom>
          <a:solidFill>
            <a:srgbClr val="FFF0E8"/>
          </a:solidFill>
        </p:spPr>
        <p:txBody>
          <a:bodyPr wrap="square" lIns="0" tIns="0" rIns="0" bIns="0" rtlCol="0"/>
          <a:lstStyle/>
          <a:p>
            <a:endParaRPr/>
          </a:p>
        </p:txBody>
      </p:sp>
      <p:sp>
        <p:nvSpPr>
          <p:cNvPr id="17" name="bk object 17"/>
          <p:cNvSpPr/>
          <p:nvPr/>
        </p:nvSpPr>
        <p:spPr>
          <a:xfrm>
            <a:off x="2901881" y="4516889"/>
            <a:ext cx="412750" cy="412750"/>
          </a:xfrm>
          <a:custGeom>
            <a:avLst/>
            <a:gdLst/>
            <a:ahLst/>
            <a:cxnLst/>
            <a:rect l="l" t="t" r="r" b="b"/>
            <a:pathLst>
              <a:path w="412750" h="412750">
                <a:moveTo>
                  <a:pt x="206082" y="0"/>
                </a:moveTo>
                <a:lnTo>
                  <a:pt x="158829" y="5443"/>
                </a:lnTo>
                <a:lnTo>
                  <a:pt x="115452" y="20948"/>
                </a:lnTo>
                <a:lnTo>
                  <a:pt x="77188" y="45278"/>
                </a:lnTo>
                <a:lnTo>
                  <a:pt x="45273" y="77195"/>
                </a:lnTo>
                <a:lnTo>
                  <a:pt x="20946" y="115462"/>
                </a:lnTo>
                <a:lnTo>
                  <a:pt x="5442" y="158841"/>
                </a:lnTo>
                <a:lnTo>
                  <a:pt x="0" y="206095"/>
                </a:lnTo>
                <a:lnTo>
                  <a:pt x="5442" y="253348"/>
                </a:lnTo>
                <a:lnTo>
                  <a:pt x="20946" y="296726"/>
                </a:lnTo>
                <a:lnTo>
                  <a:pt x="45273" y="334990"/>
                </a:lnTo>
                <a:lnTo>
                  <a:pt x="77188" y="366904"/>
                </a:lnTo>
                <a:lnTo>
                  <a:pt x="115452" y="391232"/>
                </a:lnTo>
                <a:lnTo>
                  <a:pt x="158829" y="406735"/>
                </a:lnTo>
                <a:lnTo>
                  <a:pt x="206082" y="412178"/>
                </a:lnTo>
                <a:lnTo>
                  <a:pt x="253336" y="406735"/>
                </a:lnTo>
                <a:lnTo>
                  <a:pt x="296713" y="391232"/>
                </a:lnTo>
                <a:lnTo>
                  <a:pt x="334977" y="366904"/>
                </a:lnTo>
                <a:lnTo>
                  <a:pt x="366892" y="334990"/>
                </a:lnTo>
                <a:lnTo>
                  <a:pt x="391219" y="296726"/>
                </a:lnTo>
                <a:lnTo>
                  <a:pt x="406723" y="253348"/>
                </a:lnTo>
                <a:lnTo>
                  <a:pt x="412165" y="206095"/>
                </a:lnTo>
                <a:lnTo>
                  <a:pt x="406723" y="158841"/>
                </a:lnTo>
                <a:lnTo>
                  <a:pt x="391219" y="115462"/>
                </a:lnTo>
                <a:lnTo>
                  <a:pt x="366892" y="77195"/>
                </a:lnTo>
                <a:lnTo>
                  <a:pt x="334977" y="45278"/>
                </a:lnTo>
                <a:lnTo>
                  <a:pt x="296713" y="20948"/>
                </a:lnTo>
                <a:lnTo>
                  <a:pt x="253336" y="5443"/>
                </a:lnTo>
                <a:lnTo>
                  <a:pt x="206082" y="0"/>
                </a:lnTo>
                <a:close/>
              </a:path>
            </a:pathLst>
          </a:custGeom>
          <a:solidFill>
            <a:srgbClr val="FFF0E8"/>
          </a:solidFill>
        </p:spPr>
        <p:txBody>
          <a:bodyPr wrap="square" lIns="0" tIns="0" rIns="0" bIns="0" rtlCol="0"/>
          <a:lstStyle/>
          <a:p>
            <a:endParaRPr/>
          </a:p>
        </p:txBody>
      </p:sp>
      <p:sp>
        <p:nvSpPr>
          <p:cNvPr id="18" name="bk object 18"/>
          <p:cNvSpPr/>
          <p:nvPr/>
        </p:nvSpPr>
        <p:spPr>
          <a:xfrm>
            <a:off x="5250098" y="4516889"/>
            <a:ext cx="412750" cy="412750"/>
          </a:xfrm>
          <a:custGeom>
            <a:avLst/>
            <a:gdLst/>
            <a:ahLst/>
            <a:cxnLst/>
            <a:rect l="l" t="t" r="r" b="b"/>
            <a:pathLst>
              <a:path w="412750" h="412750">
                <a:moveTo>
                  <a:pt x="206082" y="0"/>
                </a:moveTo>
                <a:lnTo>
                  <a:pt x="158829" y="5443"/>
                </a:lnTo>
                <a:lnTo>
                  <a:pt x="115452" y="20948"/>
                </a:lnTo>
                <a:lnTo>
                  <a:pt x="77188" y="45278"/>
                </a:lnTo>
                <a:lnTo>
                  <a:pt x="45273" y="77195"/>
                </a:lnTo>
                <a:lnTo>
                  <a:pt x="20946" y="115462"/>
                </a:lnTo>
                <a:lnTo>
                  <a:pt x="5442" y="158841"/>
                </a:lnTo>
                <a:lnTo>
                  <a:pt x="0" y="206095"/>
                </a:lnTo>
                <a:lnTo>
                  <a:pt x="5442" y="253348"/>
                </a:lnTo>
                <a:lnTo>
                  <a:pt x="20946" y="296726"/>
                </a:lnTo>
                <a:lnTo>
                  <a:pt x="45273" y="334990"/>
                </a:lnTo>
                <a:lnTo>
                  <a:pt x="77188" y="366904"/>
                </a:lnTo>
                <a:lnTo>
                  <a:pt x="115452" y="391232"/>
                </a:lnTo>
                <a:lnTo>
                  <a:pt x="158829" y="406735"/>
                </a:lnTo>
                <a:lnTo>
                  <a:pt x="206082" y="412178"/>
                </a:lnTo>
                <a:lnTo>
                  <a:pt x="253336" y="406735"/>
                </a:lnTo>
                <a:lnTo>
                  <a:pt x="296715" y="391232"/>
                </a:lnTo>
                <a:lnTo>
                  <a:pt x="334982" y="366904"/>
                </a:lnTo>
                <a:lnTo>
                  <a:pt x="366899" y="334990"/>
                </a:lnTo>
                <a:lnTo>
                  <a:pt x="391229" y="296726"/>
                </a:lnTo>
                <a:lnTo>
                  <a:pt x="406735" y="253348"/>
                </a:lnTo>
                <a:lnTo>
                  <a:pt x="412178" y="206095"/>
                </a:lnTo>
                <a:lnTo>
                  <a:pt x="406735" y="158841"/>
                </a:lnTo>
                <a:lnTo>
                  <a:pt x="391229" y="115462"/>
                </a:lnTo>
                <a:lnTo>
                  <a:pt x="366899" y="77195"/>
                </a:lnTo>
                <a:lnTo>
                  <a:pt x="334982" y="45278"/>
                </a:lnTo>
                <a:lnTo>
                  <a:pt x="296715" y="20948"/>
                </a:lnTo>
                <a:lnTo>
                  <a:pt x="253336" y="5443"/>
                </a:lnTo>
                <a:lnTo>
                  <a:pt x="206082" y="0"/>
                </a:lnTo>
                <a:close/>
              </a:path>
            </a:pathLst>
          </a:custGeom>
          <a:solidFill>
            <a:srgbClr val="FFF0E8"/>
          </a:solidFill>
        </p:spPr>
        <p:txBody>
          <a:bodyPr wrap="square" lIns="0" tIns="0" rIns="0" bIns="0" rtlCol="0"/>
          <a:lstStyle/>
          <a:p>
            <a:endParaRPr/>
          </a:p>
        </p:txBody>
      </p:sp>
      <p:sp>
        <p:nvSpPr>
          <p:cNvPr id="20" name="bk object 20"/>
          <p:cNvSpPr/>
          <p:nvPr/>
        </p:nvSpPr>
        <p:spPr>
          <a:xfrm>
            <a:off x="469900" y="2405010"/>
            <a:ext cx="2431981" cy="325655"/>
          </a:xfrm>
          <a:prstGeom prst="rect">
            <a:avLst/>
          </a:prstGeom>
          <a:blipFill>
            <a:blip r:embed="rId2" cstate="print">
              <a:extLst>
                <a:ext uri="{28A0092B-C50C-407E-A947-70E740481C1C}">
                  <a14:useLocalDpi xmlns:a14="http://schemas.microsoft.com/office/drawing/2010/main"/>
                </a:ext>
              </a:extLst>
            </a:blip>
            <a:stretch>
              <a:fillRect r="-3339" b="1786"/>
            </a:stretch>
          </a:blipFill>
        </p:spPr>
        <p:txBody>
          <a:bodyPr wrap="square" lIns="0" tIns="0" rIns="0" bIns="0" rtlCol="0"/>
          <a:lstStyle/>
          <a:p>
            <a:endParaRPr/>
          </a:p>
        </p:txBody>
      </p:sp>
      <p:sp>
        <p:nvSpPr>
          <p:cNvPr id="21" name="bk object 21"/>
          <p:cNvSpPr/>
          <p:nvPr/>
        </p:nvSpPr>
        <p:spPr>
          <a:xfrm>
            <a:off x="2983090" y="2564930"/>
            <a:ext cx="4112260" cy="0"/>
          </a:xfrm>
          <a:custGeom>
            <a:avLst/>
            <a:gdLst/>
            <a:ahLst/>
            <a:cxnLst/>
            <a:rect l="l" t="t" r="r" b="b"/>
            <a:pathLst>
              <a:path w="4112259">
                <a:moveTo>
                  <a:pt x="0" y="0"/>
                </a:moveTo>
                <a:lnTo>
                  <a:pt x="4112158" y="0"/>
                </a:lnTo>
              </a:path>
            </a:pathLst>
          </a:custGeom>
          <a:ln w="8229">
            <a:solidFill>
              <a:srgbClr val="DCDDDF"/>
            </a:solidFill>
          </a:ln>
        </p:spPr>
        <p:txBody>
          <a:bodyPr wrap="square" lIns="0" tIns="0" rIns="0" bIns="0" rtlCol="0"/>
          <a:lstStyle/>
          <a:p>
            <a:endParaRPr/>
          </a:p>
        </p:txBody>
      </p:sp>
      <p:sp>
        <p:nvSpPr>
          <p:cNvPr id="22" name="bk object 22"/>
          <p:cNvSpPr/>
          <p:nvPr/>
        </p:nvSpPr>
        <p:spPr>
          <a:xfrm>
            <a:off x="-5" y="0"/>
            <a:ext cx="7560309" cy="1942464"/>
          </a:xfrm>
          <a:custGeom>
            <a:avLst/>
            <a:gdLst/>
            <a:ahLst/>
            <a:cxnLst/>
            <a:rect l="l" t="t" r="r" b="b"/>
            <a:pathLst>
              <a:path w="7560309" h="1942464">
                <a:moveTo>
                  <a:pt x="7560005" y="0"/>
                </a:moveTo>
                <a:lnTo>
                  <a:pt x="0" y="0"/>
                </a:lnTo>
                <a:lnTo>
                  <a:pt x="0" y="1942160"/>
                </a:lnTo>
                <a:lnTo>
                  <a:pt x="5617845" y="1942160"/>
                </a:lnTo>
                <a:lnTo>
                  <a:pt x="5666458" y="1941563"/>
                </a:lnTo>
                <a:lnTo>
                  <a:pt x="5714778" y="1939783"/>
                </a:lnTo>
                <a:lnTo>
                  <a:pt x="5762791" y="1936833"/>
                </a:lnTo>
                <a:lnTo>
                  <a:pt x="5810482" y="1932726"/>
                </a:lnTo>
                <a:lnTo>
                  <a:pt x="5857837" y="1927478"/>
                </a:lnTo>
                <a:lnTo>
                  <a:pt x="5904844" y="1921102"/>
                </a:lnTo>
                <a:lnTo>
                  <a:pt x="5951487" y="1913611"/>
                </a:lnTo>
                <a:lnTo>
                  <a:pt x="5997753" y="1905020"/>
                </a:lnTo>
                <a:lnTo>
                  <a:pt x="6043628" y="1895343"/>
                </a:lnTo>
                <a:lnTo>
                  <a:pt x="6089098" y="1884593"/>
                </a:lnTo>
                <a:lnTo>
                  <a:pt x="6134149" y="1872784"/>
                </a:lnTo>
                <a:lnTo>
                  <a:pt x="6178767" y="1859931"/>
                </a:lnTo>
                <a:lnTo>
                  <a:pt x="6222939" y="1846047"/>
                </a:lnTo>
                <a:lnTo>
                  <a:pt x="6266651" y="1831146"/>
                </a:lnTo>
                <a:lnTo>
                  <a:pt x="6309887" y="1815242"/>
                </a:lnTo>
                <a:lnTo>
                  <a:pt x="6352636" y="1798349"/>
                </a:lnTo>
                <a:lnTo>
                  <a:pt x="6394882" y="1780481"/>
                </a:lnTo>
                <a:lnTo>
                  <a:pt x="6436612" y="1761651"/>
                </a:lnTo>
                <a:lnTo>
                  <a:pt x="6477812" y="1741874"/>
                </a:lnTo>
                <a:lnTo>
                  <a:pt x="6518468" y="1721164"/>
                </a:lnTo>
                <a:lnTo>
                  <a:pt x="6558566" y="1699534"/>
                </a:lnTo>
                <a:lnTo>
                  <a:pt x="6598092" y="1676999"/>
                </a:lnTo>
                <a:lnTo>
                  <a:pt x="6637032" y="1653572"/>
                </a:lnTo>
                <a:lnTo>
                  <a:pt x="6675373" y="1629267"/>
                </a:lnTo>
                <a:lnTo>
                  <a:pt x="6713100" y="1604098"/>
                </a:lnTo>
                <a:lnTo>
                  <a:pt x="6750200" y="1578079"/>
                </a:lnTo>
                <a:lnTo>
                  <a:pt x="6786658" y="1551224"/>
                </a:lnTo>
                <a:lnTo>
                  <a:pt x="6822461" y="1523547"/>
                </a:lnTo>
                <a:lnTo>
                  <a:pt x="6857595" y="1495062"/>
                </a:lnTo>
                <a:lnTo>
                  <a:pt x="6892046" y="1465782"/>
                </a:lnTo>
                <a:lnTo>
                  <a:pt x="6925800" y="1435722"/>
                </a:lnTo>
                <a:lnTo>
                  <a:pt x="6958843" y="1404895"/>
                </a:lnTo>
                <a:lnTo>
                  <a:pt x="6991161" y="1373316"/>
                </a:lnTo>
                <a:lnTo>
                  <a:pt x="7022740" y="1340998"/>
                </a:lnTo>
                <a:lnTo>
                  <a:pt x="7053567" y="1307955"/>
                </a:lnTo>
                <a:lnTo>
                  <a:pt x="7083627" y="1274201"/>
                </a:lnTo>
                <a:lnTo>
                  <a:pt x="7112907" y="1239750"/>
                </a:lnTo>
                <a:lnTo>
                  <a:pt x="7141392" y="1204616"/>
                </a:lnTo>
                <a:lnTo>
                  <a:pt x="7169069" y="1168813"/>
                </a:lnTo>
                <a:lnTo>
                  <a:pt x="7195924" y="1132355"/>
                </a:lnTo>
                <a:lnTo>
                  <a:pt x="7221943" y="1095255"/>
                </a:lnTo>
                <a:lnTo>
                  <a:pt x="7247112" y="1057528"/>
                </a:lnTo>
                <a:lnTo>
                  <a:pt x="7271417" y="1019187"/>
                </a:lnTo>
                <a:lnTo>
                  <a:pt x="7294844" y="980247"/>
                </a:lnTo>
                <a:lnTo>
                  <a:pt x="7317379" y="940721"/>
                </a:lnTo>
                <a:lnTo>
                  <a:pt x="7339009" y="900623"/>
                </a:lnTo>
                <a:lnTo>
                  <a:pt x="7359719" y="859967"/>
                </a:lnTo>
                <a:lnTo>
                  <a:pt x="7379496" y="818767"/>
                </a:lnTo>
                <a:lnTo>
                  <a:pt x="7398326" y="777037"/>
                </a:lnTo>
                <a:lnTo>
                  <a:pt x="7416194" y="734791"/>
                </a:lnTo>
                <a:lnTo>
                  <a:pt x="7433087" y="692042"/>
                </a:lnTo>
                <a:lnTo>
                  <a:pt x="7448991" y="648806"/>
                </a:lnTo>
                <a:lnTo>
                  <a:pt x="7463892" y="605094"/>
                </a:lnTo>
                <a:lnTo>
                  <a:pt x="7477776" y="560922"/>
                </a:lnTo>
                <a:lnTo>
                  <a:pt x="7490629" y="516304"/>
                </a:lnTo>
                <a:lnTo>
                  <a:pt x="7502438" y="471253"/>
                </a:lnTo>
                <a:lnTo>
                  <a:pt x="7513188" y="425783"/>
                </a:lnTo>
                <a:lnTo>
                  <a:pt x="7522865" y="379908"/>
                </a:lnTo>
                <a:lnTo>
                  <a:pt x="7531456" y="333642"/>
                </a:lnTo>
                <a:lnTo>
                  <a:pt x="7538947" y="286999"/>
                </a:lnTo>
                <a:lnTo>
                  <a:pt x="7545323" y="239992"/>
                </a:lnTo>
                <a:lnTo>
                  <a:pt x="7550571" y="192637"/>
                </a:lnTo>
                <a:lnTo>
                  <a:pt x="7554678" y="144946"/>
                </a:lnTo>
                <a:lnTo>
                  <a:pt x="7557628" y="96933"/>
                </a:lnTo>
                <a:lnTo>
                  <a:pt x="7559408" y="48613"/>
                </a:lnTo>
                <a:lnTo>
                  <a:pt x="7560005" y="0"/>
                </a:lnTo>
                <a:close/>
              </a:path>
            </a:pathLst>
          </a:custGeom>
          <a:solidFill>
            <a:srgbClr val="D82729"/>
          </a:solidFill>
        </p:spPr>
        <p:txBody>
          <a:bodyPr wrap="square" lIns="0" tIns="0" rIns="0" bIns="0" rtlCol="0"/>
          <a:lstStyle/>
          <a:p>
            <a:endParaRPr/>
          </a:p>
        </p:txBody>
      </p:sp>
      <p:sp>
        <p:nvSpPr>
          <p:cNvPr id="23" name="bk object 23"/>
          <p:cNvSpPr/>
          <p:nvPr/>
        </p:nvSpPr>
        <p:spPr>
          <a:xfrm>
            <a:off x="0" y="1942155"/>
            <a:ext cx="596900" cy="596900"/>
          </a:xfrm>
          <a:custGeom>
            <a:avLst/>
            <a:gdLst/>
            <a:ahLst/>
            <a:cxnLst/>
            <a:rect l="l" t="t" r="r" b="b"/>
            <a:pathLst>
              <a:path w="596900" h="596900">
                <a:moveTo>
                  <a:pt x="596430" y="0"/>
                </a:moveTo>
                <a:lnTo>
                  <a:pt x="0" y="0"/>
                </a:lnTo>
                <a:lnTo>
                  <a:pt x="0" y="596430"/>
                </a:lnTo>
                <a:lnTo>
                  <a:pt x="1977" y="547513"/>
                </a:lnTo>
                <a:lnTo>
                  <a:pt x="7806" y="499685"/>
                </a:lnTo>
                <a:lnTo>
                  <a:pt x="17333" y="453100"/>
                </a:lnTo>
                <a:lnTo>
                  <a:pt x="30406" y="407911"/>
                </a:lnTo>
                <a:lnTo>
                  <a:pt x="46870" y="364272"/>
                </a:lnTo>
                <a:lnTo>
                  <a:pt x="66572" y="322335"/>
                </a:lnTo>
                <a:lnTo>
                  <a:pt x="89358" y="282255"/>
                </a:lnTo>
                <a:lnTo>
                  <a:pt x="115076" y="244185"/>
                </a:lnTo>
                <a:lnTo>
                  <a:pt x="143571" y="208279"/>
                </a:lnTo>
                <a:lnTo>
                  <a:pt x="174690" y="174690"/>
                </a:lnTo>
                <a:lnTo>
                  <a:pt x="208279" y="143571"/>
                </a:lnTo>
                <a:lnTo>
                  <a:pt x="244185" y="115076"/>
                </a:lnTo>
                <a:lnTo>
                  <a:pt x="282255" y="89358"/>
                </a:lnTo>
                <a:lnTo>
                  <a:pt x="322335" y="66572"/>
                </a:lnTo>
                <a:lnTo>
                  <a:pt x="364272" y="46870"/>
                </a:lnTo>
                <a:lnTo>
                  <a:pt x="407911" y="30406"/>
                </a:lnTo>
                <a:lnTo>
                  <a:pt x="453100" y="17333"/>
                </a:lnTo>
                <a:lnTo>
                  <a:pt x="499685" y="7806"/>
                </a:lnTo>
                <a:lnTo>
                  <a:pt x="547513" y="1977"/>
                </a:lnTo>
                <a:lnTo>
                  <a:pt x="596430" y="0"/>
                </a:lnTo>
                <a:close/>
              </a:path>
            </a:pathLst>
          </a:custGeom>
          <a:solidFill>
            <a:srgbClr val="D82729"/>
          </a:solidFill>
        </p:spPr>
        <p:txBody>
          <a:bodyPr wrap="square" lIns="0" tIns="0" rIns="0" bIns="0" rtlCol="0"/>
          <a:lstStyle/>
          <a:p>
            <a:endParaRPr/>
          </a:p>
        </p:txBody>
      </p:sp>
      <p:sp>
        <p:nvSpPr>
          <p:cNvPr id="24" name="bk object 24"/>
          <p:cNvSpPr/>
          <p:nvPr/>
        </p:nvSpPr>
        <p:spPr>
          <a:xfrm>
            <a:off x="0" y="0"/>
            <a:ext cx="849692" cy="1572458"/>
          </a:xfrm>
          <a:prstGeom prst="rect">
            <a:avLst/>
          </a:prstGeom>
          <a:blipFill>
            <a:blip r:embed="rId3" cstate="print"/>
            <a:stretch>
              <a:fillRect/>
            </a:stretch>
          </a:blipFill>
        </p:spPr>
        <p:txBody>
          <a:bodyPr wrap="square" lIns="0" tIns="0" rIns="0" bIns="0" rtlCol="0"/>
          <a:lstStyle/>
          <a:p>
            <a:endParaRPr/>
          </a:p>
        </p:txBody>
      </p:sp>
      <p:sp>
        <p:nvSpPr>
          <p:cNvPr id="25" name="bk object 25"/>
          <p:cNvSpPr/>
          <p:nvPr/>
        </p:nvSpPr>
        <p:spPr>
          <a:xfrm>
            <a:off x="5637353" y="0"/>
            <a:ext cx="1922638" cy="1942160"/>
          </a:xfrm>
          <a:prstGeom prst="rect">
            <a:avLst/>
          </a:prstGeom>
          <a:blipFill>
            <a:blip r:embed="rId4" cstate="print"/>
            <a:stretch>
              <a:fillRect/>
            </a:stretch>
          </a:blipFill>
        </p:spPr>
        <p:txBody>
          <a:bodyPr wrap="square" lIns="0" tIns="0" rIns="0" bIns="0" rtlCol="0"/>
          <a:lstStyle/>
          <a:p>
            <a:endParaRPr/>
          </a:p>
        </p:txBody>
      </p:sp>
      <p:sp>
        <p:nvSpPr>
          <p:cNvPr id="26" name="bk object 26"/>
          <p:cNvSpPr/>
          <p:nvPr/>
        </p:nvSpPr>
        <p:spPr>
          <a:xfrm>
            <a:off x="3978617" y="1741945"/>
            <a:ext cx="738760" cy="200215"/>
          </a:xfrm>
          <a:prstGeom prst="rect">
            <a:avLst/>
          </a:prstGeom>
          <a:blipFill>
            <a:blip r:embed="rId5" cstate="print"/>
            <a:stretch>
              <a:fillRect/>
            </a:stretch>
          </a:blipFill>
        </p:spPr>
        <p:txBody>
          <a:bodyPr wrap="square" lIns="0" tIns="0" rIns="0" bIns="0" rtlCol="0"/>
          <a:lstStyle/>
          <a:p>
            <a:endParaRPr/>
          </a:p>
        </p:txBody>
      </p:sp>
      <p:sp>
        <p:nvSpPr>
          <p:cNvPr id="27" name="bk object 27"/>
          <p:cNvSpPr/>
          <p:nvPr/>
        </p:nvSpPr>
        <p:spPr>
          <a:xfrm>
            <a:off x="1517641" y="0"/>
            <a:ext cx="2688364" cy="899350"/>
          </a:xfrm>
          <a:prstGeom prst="rect">
            <a:avLst/>
          </a:prstGeom>
          <a:blipFill>
            <a:blip r:embed="rId6" cstate="print"/>
            <a:stretch>
              <a:fillRect/>
            </a:stretch>
          </a:blipFill>
        </p:spPr>
        <p:txBody>
          <a:bodyPr wrap="square" lIns="0" tIns="0" rIns="0" bIns="0" rtlCol="0"/>
          <a:lstStyle/>
          <a:p>
            <a:endParaRPr/>
          </a:p>
        </p:txBody>
      </p:sp>
      <p:sp>
        <p:nvSpPr>
          <p:cNvPr id="28" name="bk object 28"/>
          <p:cNvSpPr/>
          <p:nvPr/>
        </p:nvSpPr>
        <p:spPr>
          <a:xfrm>
            <a:off x="947204" y="2909684"/>
            <a:ext cx="6145034" cy="1335404"/>
          </a:xfrm>
          <a:prstGeom prst="rect">
            <a:avLst/>
          </a:prstGeom>
          <a:blipFill>
            <a:blip r:embed="rId7" cstate="print"/>
            <a:stretch>
              <a:fillRect/>
            </a:stretch>
          </a:blipFill>
        </p:spPr>
        <p:txBody>
          <a:bodyPr wrap="square" lIns="0" tIns="0" rIns="0" bIns="0" rtlCol="0"/>
          <a:lstStyle/>
          <a:p>
            <a:endParaRPr/>
          </a:p>
        </p:txBody>
      </p:sp>
      <p:sp>
        <p:nvSpPr>
          <p:cNvPr id="29" name="bk object 29"/>
          <p:cNvSpPr/>
          <p:nvPr/>
        </p:nvSpPr>
        <p:spPr>
          <a:xfrm>
            <a:off x="469900" y="9785610"/>
            <a:ext cx="6622415" cy="0"/>
          </a:xfrm>
          <a:custGeom>
            <a:avLst/>
            <a:gdLst/>
            <a:ahLst/>
            <a:cxnLst/>
            <a:rect l="l" t="t" r="r" b="b"/>
            <a:pathLst>
              <a:path w="6622415">
                <a:moveTo>
                  <a:pt x="0" y="0"/>
                </a:moveTo>
                <a:lnTo>
                  <a:pt x="6622097" y="0"/>
                </a:lnTo>
              </a:path>
            </a:pathLst>
          </a:custGeom>
          <a:ln w="16040">
            <a:solidFill>
              <a:srgbClr val="D82729"/>
            </a:solidFill>
          </a:ln>
        </p:spPr>
        <p:txBody>
          <a:bodyPr wrap="square" lIns="0" tIns="0" rIns="0" bIns="0" rtlCol="0"/>
          <a:lstStyle/>
          <a:p>
            <a:endParaRPr/>
          </a:p>
        </p:txBody>
      </p:sp>
      <p:sp>
        <p:nvSpPr>
          <p:cNvPr id="30" name="bk object 30"/>
          <p:cNvSpPr/>
          <p:nvPr/>
        </p:nvSpPr>
        <p:spPr>
          <a:xfrm>
            <a:off x="6888795" y="578433"/>
            <a:ext cx="192405" cy="192405"/>
          </a:xfrm>
          <a:custGeom>
            <a:avLst/>
            <a:gdLst/>
            <a:ahLst/>
            <a:cxnLst/>
            <a:rect l="l" t="t" r="r" b="b"/>
            <a:pathLst>
              <a:path w="192404" h="192404">
                <a:moveTo>
                  <a:pt x="0" y="0"/>
                </a:moveTo>
                <a:lnTo>
                  <a:pt x="192163" y="0"/>
                </a:lnTo>
                <a:lnTo>
                  <a:pt x="192163" y="192151"/>
                </a:lnTo>
              </a:path>
            </a:pathLst>
          </a:custGeom>
          <a:ln w="12700">
            <a:solidFill>
              <a:srgbClr val="FFFFFF"/>
            </a:solidFill>
          </a:ln>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3450" b="1" i="0">
                <a:solidFill>
                  <a:schemeClr val="bg1"/>
                </a:solidFill>
                <a:latin typeface="Huawei Sans"/>
                <a:cs typeface="Huawei Sans"/>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7/1/2025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
        <p:nvSpPr>
          <p:cNvPr id="7" name="矩形 6"/>
          <p:cNvSpPr/>
          <p:nvPr userDrawn="1"/>
        </p:nvSpPr>
        <p:spPr>
          <a:xfrm>
            <a:off x="1035050" y="2908752"/>
            <a:ext cx="6070612" cy="13838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450" b="1" i="0">
                <a:solidFill>
                  <a:schemeClr val="bg1"/>
                </a:solidFill>
                <a:latin typeface="Huawei Sans"/>
                <a:cs typeface="Huawei Sans"/>
              </a:defRPr>
            </a:lvl1pPr>
          </a:lstStyle>
          <a:p>
            <a:endParaRPr/>
          </a:p>
        </p:txBody>
      </p:sp>
      <p:sp>
        <p:nvSpPr>
          <p:cNvPr id="3" name="Holder 3"/>
          <p:cNvSpPr>
            <a:spLocks noGrp="1"/>
          </p:cNvSpPr>
          <p:nvPr>
            <p:ph sz="half" idx="2"/>
          </p:nvPr>
        </p:nvSpPr>
        <p:spPr>
          <a:xfrm>
            <a:off x="378142" y="2360168"/>
            <a:ext cx="3289839" cy="6772656"/>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3894867" y="2360168"/>
            <a:ext cx="3289839" cy="6772656"/>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7/1/2025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450" b="1" i="0">
                <a:solidFill>
                  <a:schemeClr val="bg1"/>
                </a:solidFill>
                <a:latin typeface="Huawei Sans"/>
                <a:cs typeface="Huawei Sans"/>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7/1/2025</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7/1/2025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457187" y="512036"/>
            <a:ext cx="6648475" cy="1047115"/>
          </a:xfrm>
          <a:prstGeom prst="rect">
            <a:avLst/>
          </a:prstGeom>
        </p:spPr>
        <p:txBody>
          <a:bodyPr wrap="square" lIns="0" tIns="0" rIns="0" bIns="0">
            <a:spAutoFit/>
          </a:bodyPr>
          <a:lstStyle>
            <a:lvl1pPr>
              <a:defRPr sz="3450" b="1" i="0">
                <a:solidFill>
                  <a:schemeClr val="bg1"/>
                </a:solidFill>
                <a:latin typeface="Arial"/>
                <a:cs typeface="Huawei Sans"/>
              </a:defRPr>
            </a:lvl1pPr>
          </a:lstStyle>
          <a:p>
            <a:endParaRPr/>
          </a:p>
        </p:txBody>
      </p:sp>
      <p:sp>
        <p:nvSpPr>
          <p:cNvPr id="3" name="Holder 3"/>
          <p:cNvSpPr>
            <a:spLocks noGrp="1"/>
          </p:cNvSpPr>
          <p:nvPr>
            <p:ph type="body" idx="1"/>
          </p:nvPr>
        </p:nvSpPr>
        <p:spPr>
          <a:xfrm>
            <a:off x="378142" y="2360168"/>
            <a:ext cx="6806565" cy="6772656"/>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2571369" y="9543288"/>
            <a:ext cx="2420112" cy="51308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378142" y="9543288"/>
            <a:ext cx="1739455" cy="51308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7/1/2025</a:t>
            </a:fld>
            <a:endParaRPr lang="en-US"/>
          </a:p>
        </p:txBody>
      </p:sp>
      <p:sp>
        <p:nvSpPr>
          <p:cNvPr id="6" name="Holder 6"/>
          <p:cNvSpPr>
            <a:spLocks noGrp="1"/>
          </p:cNvSpPr>
          <p:nvPr>
            <p:ph type="sldNum" sz="quarter" idx="7"/>
          </p:nvPr>
        </p:nvSpPr>
        <p:spPr>
          <a:xfrm>
            <a:off x="5445252" y="9543288"/>
            <a:ext cx="1739455" cy="51308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Arial"/>
          <a:ea typeface="+mj-ea"/>
          <a:cs typeface="+mj-cs"/>
        </a:defRPr>
      </a:lvl1pPr>
    </p:titleStyle>
    <p:bodyStyle>
      <a:lvl1pPr marL="0">
        <a:defRPr>
          <a:latin typeface="Arial"/>
          <a:ea typeface="+mn-ea"/>
          <a:cs typeface="+mn-cs"/>
        </a:defRPr>
      </a:lvl1pPr>
      <a:lvl2pPr marL="457200">
        <a:defRPr>
          <a:latin typeface="Arial"/>
          <a:ea typeface="+mn-ea"/>
          <a:cs typeface="+mn-cs"/>
        </a:defRPr>
      </a:lvl2pPr>
      <a:lvl3pPr marL="914400">
        <a:defRPr>
          <a:latin typeface="Arial"/>
          <a:ea typeface="+mn-ea"/>
          <a:cs typeface="+mn-cs"/>
        </a:defRPr>
      </a:lvl3pPr>
      <a:lvl4pPr marL="1371600">
        <a:defRPr>
          <a:latin typeface="Arial"/>
          <a:ea typeface="+mn-ea"/>
          <a:cs typeface="+mn-cs"/>
        </a:defRPr>
      </a:lvl4pPr>
      <a:lvl5pPr marL="1828800">
        <a:defRPr>
          <a:latin typeface="Arial"/>
          <a:ea typeface="+mn-ea"/>
          <a:cs typeface="+mn-cs"/>
        </a:defRPr>
      </a:lvl5pPr>
      <a:lvl6pPr marL="2286000">
        <a:defRPr>
          <a:latin typeface="Arial"/>
          <a:ea typeface="+mn-ea"/>
          <a:cs typeface="+mn-cs"/>
        </a:defRPr>
      </a:lvl6pPr>
      <a:lvl7pPr marL="2743200">
        <a:defRPr>
          <a:latin typeface="Arial"/>
          <a:ea typeface="+mn-ea"/>
          <a:cs typeface="+mn-cs"/>
        </a:defRPr>
      </a:lvl7pPr>
      <a:lvl8pPr marL="3200400">
        <a:defRPr>
          <a:latin typeface="Arial"/>
          <a:ea typeface="+mn-ea"/>
          <a:cs typeface="+mn-cs"/>
        </a:defRPr>
      </a:lvl8pPr>
      <a:lvl9pPr marL="3657600">
        <a:defRPr>
          <a:latin typeface="Arial"/>
          <a:ea typeface="+mn-ea"/>
          <a:cs typeface="+mn-cs"/>
        </a:defRPr>
      </a:lvl9pPr>
    </p:bodyStyle>
    <p:otherStyle>
      <a:lvl1pPr marL="0">
        <a:defRPr>
          <a:latin typeface="Arial"/>
          <a:ea typeface="+mn-ea"/>
          <a:cs typeface="+mn-cs"/>
        </a:defRPr>
      </a:lvl1pPr>
      <a:lvl2pPr marL="457200">
        <a:defRPr>
          <a:latin typeface="Arial"/>
          <a:ea typeface="+mn-ea"/>
          <a:cs typeface="+mn-cs"/>
        </a:defRPr>
      </a:lvl2pPr>
      <a:lvl3pPr marL="914400">
        <a:defRPr>
          <a:latin typeface="Arial"/>
          <a:ea typeface="+mn-ea"/>
          <a:cs typeface="+mn-cs"/>
        </a:defRPr>
      </a:lvl3pPr>
      <a:lvl4pPr marL="1371600">
        <a:defRPr>
          <a:latin typeface="Arial"/>
          <a:ea typeface="+mn-ea"/>
          <a:cs typeface="+mn-cs"/>
        </a:defRPr>
      </a:lvl4pPr>
      <a:lvl5pPr marL="1828800">
        <a:defRPr>
          <a:latin typeface="Arial"/>
          <a:ea typeface="+mn-ea"/>
          <a:cs typeface="+mn-cs"/>
        </a:defRPr>
      </a:lvl5pPr>
      <a:lvl6pPr marL="2286000">
        <a:defRPr>
          <a:latin typeface="Arial"/>
          <a:ea typeface="+mn-ea"/>
          <a:cs typeface="+mn-cs"/>
        </a:defRPr>
      </a:lvl6pPr>
      <a:lvl7pPr marL="2743200">
        <a:defRPr>
          <a:latin typeface="Arial"/>
          <a:ea typeface="+mn-ea"/>
          <a:cs typeface="+mn-cs"/>
        </a:defRPr>
      </a:lvl7pPr>
      <a:lvl8pPr marL="3200400">
        <a:defRPr>
          <a:latin typeface="Arial"/>
          <a:ea typeface="+mn-ea"/>
          <a:cs typeface="+mn-cs"/>
        </a:defRPr>
      </a:lvl8pPr>
      <a:lvl9pPr marL="3657600">
        <a:defRPr>
          <a:latin typeface="Arial"/>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3.svg"/><Relationship Id="rId13" Type="http://schemas.openxmlformats.org/officeDocument/2006/relationships/image" Target="../media/image18.jpeg"/><Relationship Id="rId3" Type="http://schemas.openxmlformats.org/officeDocument/2006/relationships/image" Target="../media/image9.jpeg"/><Relationship Id="rId7" Type="http://schemas.openxmlformats.org/officeDocument/2006/relationships/image" Target="../media/image12.png"/><Relationship Id="rId12"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1.svg"/><Relationship Id="rId11" Type="http://schemas.openxmlformats.org/officeDocument/2006/relationships/image" Target="../media/image16.pn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8.png"/><Relationship Id="rId9" Type="http://schemas.openxmlformats.org/officeDocument/2006/relationships/image" Target="../media/image14.png"/><Relationship Id="rId14" Type="http://schemas.openxmlformats.org/officeDocument/2006/relationships/image" Target="../media/image19.png"/></Relationships>
</file>

<file path=ppt/slides/_rels/slide3.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29.png"/><Relationship Id="rId3" Type="http://schemas.openxmlformats.org/officeDocument/2006/relationships/image" Target="../media/image9.jpeg"/><Relationship Id="rId7" Type="http://schemas.openxmlformats.org/officeDocument/2006/relationships/image" Target="../media/image23.png"/><Relationship Id="rId12" Type="http://schemas.openxmlformats.org/officeDocument/2006/relationships/image" Target="../media/image28.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22.svg"/><Relationship Id="rId11" Type="http://schemas.openxmlformats.org/officeDocument/2006/relationships/image" Target="../media/image27.png"/><Relationship Id="rId5" Type="http://schemas.openxmlformats.org/officeDocument/2006/relationships/image" Target="../media/image21.png"/><Relationship Id="rId15" Type="http://schemas.openxmlformats.org/officeDocument/2006/relationships/image" Target="../media/image31.png"/><Relationship Id="rId10" Type="http://schemas.openxmlformats.org/officeDocument/2006/relationships/image" Target="../media/image26.png"/><Relationship Id="rId4" Type="http://schemas.openxmlformats.org/officeDocument/2006/relationships/image" Target="../media/image20.jpeg"/><Relationship Id="rId9" Type="http://schemas.openxmlformats.org/officeDocument/2006/relationships/image" Target="../media/image25.png"/><Relationship Id="rId14" Type="http://schemas.openxmlformats.org/officeDocument/2006/relationships/image" Target="../media/image30.png"/></Relationships>
</file>

<file path=ppt/slides/_rels/slide4.xml.rels><?xml version="1.0" encoding="UTF-8" standalone="yes"?>
<Relationships xmlns="http://schemas.openxmlformats.org/package/2006/relationships"><Relationship Id="rId3" Type="http://schemas.openxmlformats.org/officeDocument/2006/relationships/image" Target="../media/image32.jpeg"/><Relationship Id="rId7" Type="http://schemas.openxmlformats.org/officeDocument/2006/relationships/image" Target="../media/image36.png"/><Relationship Id="rId2" Type="http://schemas.openxmlformats.org/officeDocument/2006/relationships/image" Target="../media/image9.jpeg"/><Relationship Id="rId1" Type="http://schemas.openxmlformats.org/officeDocument/2006/relationships/slideLayout" Target="../slideLayouts/slideLayout1.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8" Type="http://schemas.openxmlformats.org/officeDocument/2006/relationships/image" Target="../media/image42.png"/><Relationship Id="rId13" Type="http://schemas.openxmlformats.org/officeDocument/2006/relationships/image" Target="../media/image47.png"/><Relationship Id="rId18" Type="http://schemas.openxmlformats.org/officeDocument/2006/relationships/image" Target="../media/image52.png"/><Relationship Id="rId3" Type="http://schemas.openxmlformats.org/officeDocument/2006/relationships/image" Target="../media/image37.png"/><Relationship Id="rId7" Type="http://schemas.openxmlformats.org/officeDocument/2006/relationships/image" Target="../media/image41.png"/><Relationship Id="rId12" Type="http://schemas.openxmlformats.org/officeDocument/2006/relationships/image" Target="../media/image46.png"/><Relationship Id="rId17" Type="http://schemas.openxmlformats.org/officeDocument/2006/relationships/image" Target="../media/image51.png"/><Relationship Id="rId2" Type="http://schemas.openxmlformats.org/officeDocument/2006/relationships/image" Target="../media/image9.jpeg"/><Relationship Id="rId16" Type="http://schemas.openxmlformats.org/officeDocument/2006/relationships/image" Target="../media/image50.png"/><Relationship Id="rId20" Type="http://schemas.openxmlformats.org/officeDocument/2006/relationships/image" Target="../media/image54.png"/><Relationship Id="rId1" Type="http://schemas.openxmlformats.org/officeDocument/2006/relationships/slideLayout" Target="../slideLayouts/slideLayout1.xml"/><Relationship Id="rId6" Type="http://schemas.openxmlformats.org/officeDocument/2006/relationships/image" Target="../media/image40.png"/><Relationship Id="rId11" Type="http://schemas.openxmlformats.org/officeDocument/2006/relationships/image" Target="../media/image45.png"/><Relationship Id="rId5" Type="http://schemas.openxmlformats.org/officeDocument/2006/relationships/image" Target="../media/image39.png"/><Relationship Id="rId15" Type="http://schemas.openxmlformats.org/officeDocument/2006/relationships/image" Target="../media/image49.png"/><Relationship Id="rId10" Type="http://schemas.openxmlformats.org/officeDocument/2006/relationships/image" Target="../media/image44.png"/><Relationship Id="rId19" Type="http://schemas.openxmlformats.org/officeDocument/2006/relationships/image" Target="../media/image53.png"/><Relationship Id="rId4" Type="http://schemas.openxmlformats.org/officeDocument/2006/relationships/image" Target="../media/image38.png"/><Relationship Id="rId9" Type="http://schemas.openxmlformats.org/officeDocument/2006/relationships/image" Target="../media/image43.png"/><Relationship Id="rId14" Type="http://schemas.openxmlformats.org/officeDocument/2006/relationships/image" Target="../media/image4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a:extLst>
              <a:ext uri="{FF2B5EF4-FFF2-40B4-BE49-F238E27FC236}">
                <a16:creationId xmlns:a16="http://schemas.microsoft.com/office/drawing/2014/main" id="{D5948C43-942A-437C-AE98-6772E9C08965}"/>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0" y="28653"/>
            <a:ext cx="7556500" cy="10255033"/>
          </a:xfrm>
          <a:prstGeom prst="rect">
            <a:avLst/>
          </a:prstGeom>
        </p:spPr>
      </p:pic>
      <p:sp>
        <p:nvSpPr>
          <p:cNvPr id="5" name="object 25">
            <a:extLst>
              <a:ext uri="{FF2B5EF4-FFF2-40B4-BE49-F238E27FC236}">
                <a16:creationId xmlns:a16="http://schemas.microsoft.com/office/drawing/2014/main" id="{D480663F-19DF-22AE-E844-7A2F77C124D7}"/>
              </a:ext>
            </a:extLst>
          </p:cNvPr>
          <p:cNvSpPr txBox="1">
            <a:spLocks/>
          </p:cNvSpPr>
          <p:nvPr/>
        </p:nvSpPr>
        <p:spPr>
          <a:xfrm>
            <a:off x="1" y="3410466"/>
            <a:ext cx="7556500" cy="307777"/>
          </a:xfrm>
          <a:prstGeom prst="rect">
            <a:avLst/>
          </a:prstGeom>
        </p:spPr>
        <p:txBody>
          <a:bodyPr vert="horz" wrap="square" lIns="0" tIns="0" rIns="0" bIns="0" rtlCol="0">
            <a:spAutoFit/>
          </a:bodyPr>
          <a:lstStyle>
            <a:lvl1pPr>
              <a:defRPr>
                <a:latin typeface="Arial"/>
                <a:ea typeface="+mj-ea"/>
                <a:cs typeface="+mj-cs"/>
              </a:defRPr>
            </a:lvl1pPr>
          </a:lstStyle>
          <a:p>
            <a:pPr marL="12700" algn="ctr">
              <a:spcBef>
                <a:spcPts val="775"/>
              </a:spcBef>
            </a:pPr>
            <a:r>
              <a:rPr sz="2000" b="0" u="none">
                <a:solidFill>
                  <a:sysClr val="windowText" lastClr="000000"/>
                </a:solidFill>
              </a:rPr>
              <a:t>Integrated Ultra-HD Video Conferencing Endpoint</a:t>
            </a:r>
          </a:p>
        </p:txBody>
      </p:sp>
      <p:sp>
        <p:nvSpPr>
          <p:cNvPr id="6" name="文本框 5">
            <a:extLst>
              <a:ext uri="{FF2B5EF4-FFF2-40B4-BE49-F238E27FC236}">
                <a16:creationId xmlns:a16="http://schemas.microsoft.com/office/drawing/2014/main" id="{3D20495A-42BE-9C34-E19C-C275711F3B3E}"/>
              </a:ext>
            </a:extLst>
          </p:cNvPr>
          <p:cNvSpPr txBox="1"/>
          <p:nvPr/>
        </p:nvSpPr>
        <p:spPr>
          <a:xfrm>
            <a:off x="0" y="2540000"/>
            <a:ext cx="7556500" cy="615553"/>
          </a:xfrm>
          <a:prstGeom prst="rect">
            <a:avLst/>
          </a:prstGeom>
          <a:noFill/>
        </p:spPr>
        <p:txBody>
          <a:bodyPr wrap="square" rtlCol="0">
            <a:spAutoFit/>
          </a:bodyPr>
          <a:lstStyle/>
          <a:p>
            <a:pPr algn="ctr"/>
            <a:r>
              <a:rPr sz="3400" b="1" u="none">
                <a:solidFill>
                  <a:sysClr val="windowText" lastClr="000000"/>
                </a:solidFill>
              </a:rPr>
              <a:t>HUAWEI CloudLink Bar 210</a:t>
            </a:r>
            <a:endParaRPr lang="zh-CN" altLang="en-US" sz="3400" kern="0" spc="-35" dirty="0">
              <a:solidFill>
                <a:sysClr val="windowText" lastClr="000000"/>
              </a:solidFill>
              <a:latin typeface="Arial" panose="02000000000000000000" pitchFamily="2" charset="-122"/>
              <a:ea typeface="FZLanTingHeiS-B-GB" panose="02000000000000000000" pitchFamily="2" charset="-122"/>
              <a:cs typeface="Arial Unicode MS"/>
            </a:endParaRPr>
          </a:p>
        </p:txBody>
      </p:sp>
      <p:pic>
        <p:nvPicPr>
          <p:cNvPr id="10" name="图片 9">
            <a:extLst>
              <a:ext uri="{FF2B5EF4-FFF2-40B4-BE49-F238E27FC236}">
                <a16:creationId xmlns:a16="http://schemas.microsoft.com/office/drawing/2014/main" id="{9BF885BB-61B0-BC44-AE2B-55CEE022F011}"/>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445250" y="303996"/>
            <a:ext cx="648000" cy="662008"/>
          </a:xfrm>
          <a:prstGeom prst="rect">
            <a:avLst/>
          </a:prstGeom>
        </p:spPr>
      </p:pic>
      <p:cxnSp>
        <p:nvCxnSpPr>
          <p:cNvPr id="12" name="直线连接符 11">
            <a:extLst>
              <a:ext uri="{FF2B5EF4-FFF2-40B4-BE49-F238E27FC236}">
                <a16:creationId xmlns:a16="http://schemas.microsoft.com/office/drawing/2014/main" id="{74465DCA-BB00-BEF0-0C11-07081EDECC58}"/>
              </a:ext>
            </a:extLst>
          </p:cNvPr>
          <p:cNvCxnSpPr>
            <a:cxnSpLocks/>
          </p:cNvCxnSpPr>
          <p:nvPr/>
        </p:nvCxnSpPr>
        <p:spPr>
          <a:xfrm>
            <a:off x="2825750" y="3911600"/>
            <a:ext cx="1905000" cy="0"/>
          </a:xfrm>
          <a:prstGeom prst="line">
            <a:avLst/>
          </a:prstGeom>
          <a:ln w="25400">
            <a:solidFill>
              <a:srgbClr val="C7000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088623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 name="图片 89">
            <a:extLst>
              <a:ext uri="{FF2B5EF4-FFF2-40B4-BE49-F238E27FC236}">
                <a16:creationId xmlns:a16="http://schemas.microsoft.com/office/drawing/2014/main" id="{11B898BE-C7A0-49D3-BBC4-BF5D1DBD7502}"/>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1" y="4252"/>
            <a:ext cx="7556501" cy="2895238"/>
          </a:xfrm>
          <a:prstGeom prst="rect">
            <a:avLst/>
          </a:prstGeom>
        </p:spPr>
      </p:pic>
      <p:sp>
        <p:nvSpPr>
          <p:cNvPr id="8" name="object 25">
            <a:extLst>
              <a:ext uri="{FF2B5EF4-FFF2-40B4-BE49-F238E27FC236}">
                <a16:creationId xmlns:a16="http://schemas.microsoft.com/office/drawing/2014/main" id="{66CE29E0-CCF0-8598-FFE0-A83C489E17E8}"/>
              </a:ext>
            </a:extLst>
          </p:cNvPr>
          <p:cNvSpPr txBox="1">
            <a:spLocks/>
          </p:cNvSpPr>
          <p:nvPr/>
        </p:nvSpPr>
        <p:spPr>
          <a:xfrm>
            <a:off x="492452" y="1772005"/>
            <a:ext cx="8686800" cy="215444"/>
          </a:xfrm>
          <a:prstGeom prst="rect">
            <a:avLst/>
          </a:prstGeom>
        </p:spPr>
        <p:txBody>
          <a:bodyPr vert="horz" wrap="square" lIns="0" tIns="0" rIns="0" bIns="0" rtlCol="0">
            <a:spAutoFit/>
          </a:bodyPr>
          <a:lstStyle>
            <a:lvl1pPr>
              <a:defRPr>
                <a:latin typeface="Arial"/>
                <a:ea typeface="+mj-ea"/>
                <a:cs typeface="+mj-cs"/>
              </a:defRPr>
            </a:lvl1pPr>
          </a:lstStyle>
          <a:p>
            <a:pPr marL="12700">
              <a:spcBef>
                <a:spcPts val="775"/>
              </a:spcBef>
            </a:pPr>
            <a:r>
              <a:rPr sz="1400" b="0" u="none">
                <a:solidFill>
                  <a:sysClr val="windowText" lastClr="000000"/>
                </a:solidFill>
              </a:rPr>
              <a:t>Integrated Ultra-HD Video Conferencing Endpoint</a:t>
            </a:r>
          </a:p>
        </p:txBody>
      </p:sp>
      <p:sp>
        <p:nvSpPr>
          <p:cNvPr id="9" name="文本框 8">
            <a:extLst>
              <a:ext uri="{FF2B5EF4-FFF2-40B4-BE49-F238E27FC236}">
                <a16:creationId xmlns:a16="http://schemas.microsoft.com/office/drawing/2014/main" id="{D29D6469-C2A6-4FD0-34F7-E9562F72056F}"/>
              </a:ext>
            </a:extLst>
          </p:cNvPr>
          <p:cNvSpPr txBox="1"/>
          <p:nvPr/>
        </p:nvSpPr>
        <p:spPr>
          <a:xfrm>
            <a:off x="501650" y="1116441"/>
            <a:ext cx="4230325" cy="477054"/>
          </a:xfrm>
          <a:prstGeom prst="rect">
            <a:avLst/>
          </a:prstGeom>
          <a:noFill/>
        </p:spPr>
        <p:txBody>
          <a:bodyPr wrap="none" lIns="0" rtlCol="0">
            <a:spAutoFit/>
          </a:bodyPr>
          <a:lstStyle/>
          <a:p>
            <a:r>
              <a:rPr sz="2500" b="1" u="none">
                <a:solidFill>
                  <a:sysClr val="windowText" lastClr="000000"/>
                </a:solidFill>
              </a:rPr>
              <a:t>HUAWEI CloudLink Bar 210</a:t>
            </a:r>
            <a:endParaRPr lang="zh-CN" altLang="en-US" sz="2500" kern="0" spc="-35" dirty="0">
              <a:solidFill>
                <a:sysClr val="windowText" lastClr="000000"/>
              </a:solidFill>
              <a:latin typeface="Arial" panose="02000000000000000000" pitchFamily="2" charset="-122"/>
              <a:ea typeface="FZLanTingHeiS-B-GB" panose="02000000000000000000" pitchFamily="2" charset="-122"/>
              <a:cs typeface="Arial Unicode MS"/>
            </a:endParaRPr>
          </a:p>
        </p:txBody>
      </p:sp>
      <p:sp>
        <p:nvSpPr>
          <p:cNvPr id="11" name="object 4">
            <a:extLst>
              <a:ext uri="{FF2B5EF4-FFF2-40B4-BE49-F238E27FC236}">
                <a16:creationId xmlns:a16="http://schemas.microsoft.com/office/drawing/2014/main" id="{B6811DD7-0FEC-1F0E-0AE6-8AFDBBBFF736}"/>
              </a:ext>
            </a:extLst>
          </p:cNvPr>
          <p:cNvSpPr txBox="1"/>
          <p:nvPr/>
        </p:nvSpPr>
        <p:spPr>
          <a:xfrm>
            <a:off x="501650" y="2997200"/>
            <a:ext cx="6553200" cy="848961"/>
          </a:xfrm>
          <a:prstGeom prst="rect">
            <a:avLst/>
          </a:prstGeom>
          <a:noFill/>
        </p:spPr>
        <p:txBody>
          <a:bodyPr vert="horz" wrap="square" lIns="0" tIns="0" rIns="0" bIns="0" rtlCol="0" anchor="ctr" anchorCtr="1">
            <a:noAutofit/>
          </a:bodyPr>
          <a:lstStyle/>
          <a:p>
            <a:pPr marL="12700" marR="5080" algn="just" hangingPunct="0">
              <a:lnSpc>
                <a:spcPct val="150000"/>
              </a:lnSpc>
            </a:pPr>
            <a:r>
              <a:rPr sz="850" b="0" u="none" dirty="0"/>
              <a:t>Bar 210 is a next-generation ultra-HD video conferencing endpoint powered by Huawei's proprietary technologies and </a:t>
            </a:r>
            <a:r>
              <a:rPr lang="en-US" sz="850" dirty="0"/>
              <a:t>high-computing hardware platform architecture</a:t>
            </a:r>
            <a:r>
              <a:rPr sz="850" b="0" u="none" dirty="0"/>
              <a:t>. It integrates a 4K camera, microphone array, and HD codec, and features a manual mechanical pan-tilt-zoom (PTZ) system with 3x digital zoom for clear, multi-angle viewing. With Auto-Framing, 1080p HD video quality, and a user-friendly design, Bar 210 is ideal for fast deployment in small to medium-sized conference rooms.</a:t>
            </a:r>
            <a:endParaRPr sz="850" dirty="0">
              <a:latin typeface="Arial" panose="02000000000000000000" pitchFamily="2" charset="-122"/>
              <a:ea typeface="FZLanTingHeiS-R-GB" panose="02000000000000000000" pitchFamily="2" charset="-122"/>
              <a:cs typeface="方正超粗黑简体"/>
            </a:endParaRPr>
          </a:p>
        </p:txBody>
      </p:sp>
      <p:pic>
        <p:nvPicPr>
          <p:cNvPr id="68" name="图片 67">
            <a:extLst>
              <a:ext uri="{FF2B5EF4-FFF2-40B4-BE49-F238E27FC236}">
                <a16:creationId xmlns:a16="http://schemas.microsoft.com/office/drawing/2014/main" id="{226C2A35-DF7F-F593-A4B8-95690D1B1BA7}"/>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445250" y="303996"/>
            <a:ext cx="648000" cy="662008"/>
          </a:xfrm>
          <a:prstGeom prst="rect">
            <a:avLst/>
          </a:prstGeom>
        </p:spPr>
      </p:pic>
      <p:sp>
        <p:nvSpPr>
          <p:cNvPr id="172" name="圆角矩形 171">
            <a:extLst>
              <a:ext uri="{FF2B5EF4-FFF2-40B4-BE49-F238E27FC236}">
                <a16:creationId xmlns:a16="http://schemas.microsoft.com/office/drawing/2014/main" id="{07CF6842-BD68-F346-A610-FF61FFEEC12F}"/>
              </a:ext>
            </a:extLst>
          </p:cNvPr>
          <p:cNvSpPr/>
          <p:nvPr/>
        </p:nvSpPr>
        <p:spPr>
          <a:xfrm>
            <a:off x="466385" y="3930239"/>
            <a:ext cx="1981200" cy="1075935"/>
          </a:xfrm>
          <a:prstGeom prst="roundRect">
            <a:avLst>
              <a:gd name="adj" fmla="val 18676"/>
            </a:avLst>
          </a:prstGeom>
          <a:gradFill>
            <a:gsLst>
              <a:gs pos="99000">
                <a:schemeClr val="bg1">
                  <a:lumMod val="85000"/>
                  <a:alpha val="70000"/>
                </a:schemeClr>
              </a:gs>
              <a:gs pos="0">
                <a:schemeClr val="bg1">
                  <a:lumMod val="95000"/>
                  <a:alpha val="37187"/>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endParaRPr kumimoji="1" lang="zh-CN" altLang="en-US" sz="1400" b="1" dirty="0">
              <a:solidFill>
                <a:schemeClr val="tx1"/>
              </a:solidFill>
              <a:latin typeface="Arial" panose="020C0503030203020204" pitchFamily="34" charset="0"/>
              <a:cs typeface="Huawei Sans" panose="020C0503030203020204" pitchFamily="34" charset="0"/>
            </a:endParaRPr>
          </a:p>
        </p:txBody>
      </p:sp>
      <p:sp>
        <p:nvSpPr>
          <p:cNvPr id="173" name="圆角矩形 172">
            <a:extLst>
              <a:ext uri="{FF2B5EF4-FFF2-40B4-BE49-F238E27FC236}">
                <a16:creationId xmlns:a16="http://schemas.microsoft.com/office/drawing/2014/main" id="{4CBDA8EB-7DE5-329A-1E6B-7B87361A4566}"/>
              </a:ext>
            </a:extLst>
          </p:cNvPr>
          <p:cNvSpPr/>
          <p:nvPr/>
        </p:nvSpPr>
        <p:spPr>
          <a:xfrm>
            <a:off x="2755560" y="3930239"/>
            <a:ext cx="1981200" cy="1075935"/>
          </a:xfrm>
          <a:prstGeom prst="roundRect">
            <a:avLst>
              <a:gd name="adj" fmla="val 18676"/>
            </a:avLst>
          </a:prstGeom>
          <a:gradFill>
            <a:gsLst>
              <a:gs pos="99000">
                <a:schemeClr val="bg1">
                  <a:lumMod val="85000"/>
                  <a:alpha val="70000"/>
                </a:schemeClr>
              </a:gs>
              <a:gs pos="0">
                <a:schemeClr val="bg1">
                  <a:lumMod val="95000"/>
                  <a:alpha val="37187"/>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endParaRPr kumimoji="1" lang="zh-CN" altLang="en-US" sz="1400" b="1">
              <a:solidFill>
                <a:schemeClr val="tx1"/>
              </a:solidFill>
              <a:latin typeface="Arial" panose="020C0503030203020204" pitchFamily="34" charset="0"/>
              <a:cs typeface="Huawei Sans" panose="020C0503030203020204" pitchFamily="34" charset="0"/>
            </a:endParaRPr>
          </a:p>
        </p:txBody>
      </p:sp>
      <p:sp>
        <p:nvSpPr>
          <p:cNvPr id="174" name="圆角矩形 173">
            <a:extLst>
              <a:ext uri="{FF2B5EF4-FFF2-40B4-BE49-F238E27FC236}">
                <a16:creationId xmlns:a16="http://schemas.microsoft.com/office/drawing/2014/main" id="{2D6213FC-480A-CAA7-3C98-97CBAA1BAA5F}"/>
              </a:ext>
            </a:extLst>
          </p:cNvPr>
          <p:cNvSpPr/>
          <p:nvPr/>
        </p:nvSpPr>
        <p:spPr>
          <a:xfrm>
            <a:off x="5024834" y="3930240"/>
            <a:ext cx="1981200" cy="1061979"/>
          </a:xfrm>
          <a:prstGeom prst="roundRect">
            <a:avLst>
              <a:gd name="adj" fmla="val 18676"/>
            </a:avLst>
          </a:prstGeom>
          <a:gradFill>
            <a:gsLst>
              <a:gs pos="99000">
                <a:schemeClr val="bg1">
                  <a:lumMod val="85000"/>
                  <a:alpha val="70000"/>
                </a:schemeClr>
              </a:gs>
              <a:gs pos="0">
                <a:schemeClr val="bg1">
                  <a:lumMod val="95000"/>
                  <a:alpha val="37187"/>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endParaRPr kumimoji="1" lang="zh-CN" altLang="en-US" sz="1400" b="1">
              <a:solidFill>
                <a:schemeClr val="tx1"/>
              </a:solidFill>
              <a:latin typeface="Arial" panose="020C0503030203020204" pitchFamily="34" charset="0"/>
              <a:cs typeface="Huawei Sans" panose="020C0503030203020204" pitchFamily="34" charset="0"/>
            </a:endParaRPr>
          </a:p>
        </p:txBody>
      </p:sp>
      <p:sp>
        <p:nvSpPr>
          <p:cNvPr id="169" name="文本框 168">
            <a:extLst>
              <a:ext uri="{FF2B5EF4-FFF2-40B4-BE49-F238E27FC236}">
                <a16:creationId xmlns:a16="http://schemas.microsoft.com/office/drawing/2014/main" id="{40EAA087-BE71-426D-3EC0-611191526761}"/>
              </a:ext>
            </a:extLst>
          </p:cNvPr>
          <p:cNvSpPr txBox="1"/>
          <p:nvPr/>
        </p:nvSpPr>
        <p:spPr>
          <a:xfrm>
            <a:off x="947045" y="4384820"/>
            <a:ext cx="961802" cy="246221"/>
          </a:xfrm>
          <a:prstGeom prst="rect">
            <a:avLst/>
          </a:prstGeom>
          <a:noFill/>
        </p:spPr>
        <p:txBody>
          <a:bodyPr wrap="none" rtlCol="0">
            <a:spAutoFit/>
          </a:bodyPr>
          <a:lstStyle/>
          <a:p>
            <a:r>
              <a:rPr sz="1000" b="0" u="none" dirty="0"/>
              <a:t>Privacy by design</a:t>
            </a:r>
          </a:p>
        </p:txBody>
      </p:sp>
      <p:sp>
        <p:nvSpPr>
          <p:cNvPr id="170" name="文本框 169">
            <a:extLst>
              <a:ext uri="{FF2B5EF4-FFF2-40B4-BE49-F238E27FC236}">
                <a16:creationId xmlns:a16="http://schemas.microsoft.com/office/drawing/2014/main" id="{6A4A7B38-C61D-C012-660C-3617B63383C0}"/>
              </a:ext>
            </a:extLst>
          </p:cNvPr>
          <p:cNvSpPr txBox="1"/>
          <p:nvPr/>
        </p:nvSpPr>
        <p:spPr>
          <a:xfrm>
            <a:off x="3266318" y="4418740"/>
            <a:ext cx="1018549" cy="246221"/>
          </a:xfrm>
          <a:prstGeom prst="rect">
            <a:avLst/>
          </a:prstGeom>
          <a:noFill/>
        </p:spPr>
        <p:txBody>
          <a:bodyPr wrap="none" rtlCol="0">
            <a:spAutoFit/>
          </a:bodyPr>
          <a:lstStyle/>
          <a:p>
            <a:r>
              <a:rPr sz="1000" b="0" u="none"/>
              <a:t>1080p video</a:t>
            </a:r>
          </a:p>
        </p:txBody>
      </p:sp>
      <p:sp>
        <p:nvSpPr>
          <p:cNvPr id="171" name="文本框 170">
            <a:extLst>
              <a:ext uri="{FF2B5EF4-FFF2-40B4-BE49-F238E27FC236}">
                <a16:creationId xmlns:a16="http://schemas.microsoft.com/office/drawing/2014/main" id="{CBAC7E23-503F-3026-7E35-A75C1671AA4F}"/>
              </a:ext>
            </a:extLst>
          </p:cNvPr>
          <p:cNvSpPr txBox="1"/>
          <p:nvPr/>
        </p:nvSpPr>
        <p:spPr>
          <a:xfrm>
            <a:off x="5393552" y="4423694"/>
            <a:ext cx="1375698" cy="246221"/>
          </a:xfrm>
          <a:prstGeom prst="rect">
            <a:avLst/>
          </a:prstGeom>
          <a:noFill/>
        </p:spPr>
        <p:txBody>
          <a:bodyPr wrap="none" rtlCol="0">
            <a:spAutoFit/>
          </a:bodyPr>
          <a:lstStyle/>
          <a:p>
            <a:r>
              <a:rPr sz="1000" b="0" u="none"/>
              <a:t>Integrated design</a:t>
            </a:r>
          </a:p>
        </p:txBody>
      </p:sp>
      <p:sp>
        <p:nvSpPr>
          <p:cNvPr id="186" name="文本框 185">
            <a:extLst>
              <a:ext uri="{FF2B5EF4-FFF2-40B4-BE49-F238E27FC236}">
                <a16:creationId xmlns:a16="http://schemas.microsoft.com/office/drawing/2014/main" id="{2AD11450-4F7E-9BC9-E135-26516D35558A}"/>
              </a:ext>
            </a:extLst>
          </p:cNvPr>
          <p:cNvSpPr txBox="1"/>
          <p:nvPr/>
        </p:nvSpPr>
        <p:spPr>
          <a:xfrm>
            <a:off x="3969561" y="6287612"/>
            <a:ext cx="3085289" cy="1918539"/>
          </a:xfrm>
          <a:prstGeom prst="rect">
            <a:avLst/>
          </a:prstGeom>
          <a:noFill/>
        </p:spPr>
        <p:txBody>
          <a:bodyPr wrap="square" rtlCol="0">
            <a:spAutoFit/>
          </a:bodyPr>
          <a:lstStyle>
            <a:defPPr>
              <a:defRPr lang="zh-CN"/>
            </a:defPPr>
            <a:lvl1pPr marL="139700" indent="-127000">
              <a:lnSpc>
                <a:spcPct val="120000"/>
              </a:lnSpc>
              <a:spcBef>
                <a:spcPts val="685"/>
              </a:spcBef>
              <a:buFont typeface="Arial" panose="020B0604020202020204" pitchFamily="34" charset="0"/>
              <a:buChar char="•"/>
              <a:defRPr sz="800" b="1" spc="10">
                <a:solidFill>
                  <a:schemeClr val="tx1">
                    <a:lumMod val="65000"/>
                    <a:lumOff val="35000"/>
                  </a:schemeClr>
                </a:solidFill>
                <a:latin typeface="Arial" panose="02000000000000000000" pitchFamily="2" charset="-122"/>
                <a:ea typeface="FZLanTingHeiS-R-GB" panose="02000000000000000000" pitchFamily="2" charset="-122"/>
                <a:cs typeface="方正超粗黑简体"/>
              </a:defRPr>
            </a:lvl1pPr>
          </a:lstStyle>
          <a:p>
            <a:r>
              <a:rPr sz="900" b="0" u="none" dirty="0"/>
              <a:t>Integrated and minimalist design, with a built-in camera, microphone, and high-definition codec, for effortless cabling and easy installation.</a:t>
            </a:r>
          </a:p>
          <a:p>
            <a:r>
              <a:rPr sz="900" b="0" u="none" dirty="0"/>
              <a:t>The camera supports 90° downward rotation for 360° physical privacy protection, giving users full control over their privacy.</a:t>
            </a:r>
            <a:endParaRPr lang="en-US" altLang="zh-CN" sz="900" b="0" dirty="0"/>
          </a:p>
          <a:p>
            <a:r>
              <a:rPr sz="900" b="0" u="none" dirty="0"/>
              <a:t>Equipped with a built-in microphone array with 8-meter pickup range, AI noise reduction, and natural voice reproduction, delivering a premium conference experience.</a:t>
            </a:r>
          </a:p>
        </p:txBody>
      </p:sp>
      <p:sp>
        <p:nvSpPr>
          <p:cNvPr id="187" name="文本框 186">
            <a:extLst>
              <a:ext uri="{FF2B5EF4-FFF2-40B4-BE49-F238E27FC236}">
                <a16:creationId xmlns:a16="http://schemas.microsoft.com/office/drawing/2014/main" id="{9C15DA5A-D69D-359E-9CC8-E89572735574}"/>
              </a:ext>
            </a:extLst>
          </p:cNvPr>
          <p:cNvSpPr txBox="1"/>
          <p:nvPr/>
        </p:nvSpPr>
        <p:spPr>
          <a:xfrm>
            <a:off x="4427884" y="6018966"/>
            <a:ext cx="1695977" cy="292388"/>
          </a:xfrm>
          <a:prstGeom prst="rect">
            <a:avLst/>
          </a:prstGeom>
          <a:noFill/>
        </p:spPr>
        <p:txBody>
          <a:bodyPr wrap="none" lIns="0" rtlCol="0">
            <a:spAutoFit/>
          </a:bodyPr>
          <a:lstStyle>
            <a:defPPr>
              <a:defRPr lang="zh-CN"/>
            </a:defPPr>
            <a:lvl1pPr>
              <a:defRPr sz="1300" spc="15">
                <a:latin typeface="Arial" panose="02000000000000000000" pitchFamily="2" charset="-122"/>
                <a:ea typeface="FZLanTingHeiS-B-GB" panose="02000000000000000000" pitchFamily="2" charset="-122"/>
                <a:cs typeface="方正兰亭粗黑简体"/>
              </a:defRPr>
            </a:lvl1pPr>
          </a:lstStyle>
          <a:p>
            <a:r>
              <a:rPr b="0" u="none"/>
              <a:t>Integrated Design</a:t>
            </a:r>
          </a:p>
        </p:txBody>
      </p:sp>
      <p:cxnSp>
        <p:nvCxnSpPr>
          <p:cNvPr id="199" name="直线连接符 198">
            <a:extLst>
              <a:ext uri="{FF2B5EF4-FFF2-40B4-BE49-F238E27FC236}">
                <a16:creationId xmlns:a16="http://schemas.microsoft.com/office/drawing/2014/main" id="{D25F6EC8-23FB-5DC7-F398-909DD722F947}"/>
              </a:ext>
            </a:extLst>
          </p:cNvPr>
          <p:cNvCxnSpPr/>
          <p:nvPr/>
        </p:nvCxnSpPr>
        <p:spPr>
          <a:xfrm>
            <a:off x="501650" y="2082800"/>
            <a:ext cx="1676245" cy="0"/>
          </a:xfrm>
          <a:prstGeom prst="line">
            <a:avLst/>
          </a:prstGeom>
          <a:ln w="25400">
            <a:solidFill>
              <a:srgbClr val="C7000B"/>
            </a:solidFill>
          </a:ln>
        </p:spPr>
        <p:style>
          <a:lnRef idx="1">
            <a:schemeClr val="accent1"/>
          </a:lnRef>
          <a:fillRef idx="0">
            <a:schemeClr val="accent1"/>
          </a:fillRef>
          <a:effectRef idx="0">
            <a:schemeClr val="accent1"/>
          </a:effectRef>
          <a:fontRef idx="minor">
            <a:schemeClr val="tx1"/>
          </a:fontRef>
        </p:style>
      </p:cxnSp>
      <p:grpSp>
        <p:nvGrpSpPr>
          <p:cNvPr id="3" name="组合 2">
            <a:extLst>
              <a:ext uri="{FF2B5EF4-FFF2-40B4-BE49-F238E27FC236}">
                <a16:creationId xmlns:a16="http://schemas.microsoft.com/office/drawing/2014/main" id="{4541753C-9CE3-3529-BC7E-20EE27A42A7C}"/>
              </a:ext>
            </a:extLst>
          </p:cNvPr>
          <p:cNvGrpSpPr>
            <a:grpSpLocks noChangeAspect="1"/>
          </p:cNvGrpSpPr>
          <p:nvPr/>
        </p:nvGrpSpPr>
        <p:grpSpPr>
          <a:xfrm>
            <a:off x="4087368" y="6073477"/>
            <a:ext cx="234000" cy="198788"/>
            <a:chOff x="958850" y="6263086"/>
            <a:chExt cx="261908" cy="222497"/>
          </a:xfrm>
        </p:grpSpPr>
        <p:sp>
          <p:nvSpPr>
            <p:cNvPr id="4" name="矩形 3">
              <a:extLst>
                <a:ext uri="{FF2B5EF4-FFF2-40B4-BE49-F238E27FC236}">
                  <a16:creationId xmlns:a16="http://schemas.microsoft.com/office/drawing/2014/main" id="{8E7639B2-A3DD-3067-EA85-373676D4033C}"/>
                </a:ext>
              </a:extLst>
            </p:cNvPr>
            <p:cNvSpPr>
              <a:spLocks noChangeAspect="1"/>
            </p:cNvSpPr>
            <p:nvPr/>
          </p:nvSpPr>
          <p:spPr>
            <a:xfrm>
              <a:off x="1044633" y="6359583"/>
              <a:ext cx="126000" cy="126000"/>
            </a:xfrm>
            <a:prstGeom prst="rect">
              <a:avLst/>
            </a:prstGeom>
            <a:solidFill>
              <a:srgbClr val="A4A5B4">
                <a:alpha val="52261"/>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 name="矩形 4">
              <a:extLst>
                <a:ext uri="{FF2B5EF4-FFF2-40B4-BE49-F238E27FC236}">
                  <a16:creationId xmlns:a16="http://schemas.microsoft.com/office/drawing/2014/main" id="{A6FCCC38-60FE-5596-EAB7-62DFE3E15C5D}"/>
                </a:ext>
              </a:extLst>
            </p:cNvPr>
            <p:cNvSpPr>
              <a:spLocks noChangeAspect="1"/>
            </p:cNvSpPr>
            <p:nvPr/>
          </p:nvSpPr>
          <p:spPr>
            <a:xfrm>
              <a:off x="958850" y="6273800"/>
              <a:ext cx="162000" cy="162000"/>
            </a:xfrm>
            <a:prstGeom prst="rect">
              <a:avLst/>
            </a:prstGeom>
            <a:solidFill>
              <a:srgbClr val="BDE5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6" name="矩形 5">
              <a:extLst>
                <a:ext uri="{FF2B5EF4-FFF2-40B4-BE49-F238E27FC236}">
                  <a16:creationId xmlns:a16="http://schemas.microsoft.com/office/drawing/2014/main" id="{84C03F8E-68EC-6E7E-CD6B-3C761E48FFE4}"/>
                </a:ext>
              </a:extLst>
            </p:cNvPr>
            <p:cNvSpPr/>
            <p:nvPr/>
          </p:nvSpPr>
          <p:spPr>
            <a:xfrm>
              <a:off x="1154141" y="6263086"/>
              <a:ext cx="66617" cy="66617"/>
            </a:xfrm>
            <a:prstGeom prst="rect">
              <a:avLst/>
            </a:prstGeom>
            <a:solidFill>
              <a:srgbClr val="A4A5B4">
                <a:alpha val="52261"/>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16" name="矩形 15">
            <a:extLst>
              <a:ext uri="{FF2B5EF4-FFF2-40B4-BE49-F238E27FC236}">
                <a16:creationId xmlns:a16="http://schemas.microsoft.com/office/drawing/2014/main" id="{F897D5D3-B0BD-2300-E95B-9ED09739665F}"/>
              </a:ext>
            </a:extLst>
          </p:cNvPr>
          <p:cNvSpPr/>
          <p:nvPr/>
        </p:nvSpPr>
        <p:spPr>
          <a:xfrm>
            <a:off x="0" y="10083800"/>
            <a:ext cx="2474595" cy="177800"/>
          </a:xfrm>
          <a:prstGeom prst="rect">
            <a:avLst/>
          </a:prstGeom>
          <a:solidFill>
            <a:srgbClr val="DDE2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7" name="矩形 16">
            <a:extLst>
              <a:ext uri="{FF2B5EF4-FFF2-40B4-BE49-F238E27FC236}">
                <a16:creationId xmlns:a16="http://schemas.microsoft.com/office/drawing/2014/main" id="{E2996529-2513-2163-C04E-7010CD9538C9}"/>
              </a:ext>
            </a:extLst>
          </p:cNvPr>
          <p:cNvSpPr/>
          <p:nvPr/>
        </p:nvSpPr>
        <p:spPr>
          <a:xfrm>
            <a:off x="2639122" y="10083800"/>
            <a:ext cx="4917378" cy="177800"/>
          </a:xfrm>
          <a:prstGeom prst="rect">
            <a:avLst/>
          </a:prstGeom>
          <a:solidFill>
            <a:srgbClr val="DDE2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5" name="矩形 94">
            <a:extLst>
              <a:ext uri="{FF2B5EF4-FFF2-40B4-BE49-F238E27FC236}">
                <a16:creationId xmlns:a16="http://schemas.microsoft.com/office/drawing/2014/main" id="{89E725FC-CF39-4A47-B2C5-E7460E4C2511}"/>
              </a:ext>
            </a:extLst>
          </p:cNvPr>
          <p:cNvSpPr/>
          <p:nvPr/>
        </p:nvSpPr>
        <p:spPr>
          <a:xfrm>
            <a:off x="-8644" y="2530634"/>
            <a:ext cx="4780670" cy="382812"/>
          </a:xfrm>
          <a:prstGeom prst="rect">
            <a:avLst/>
          </a:prstGeom>
          <a:gradFill>
            <a:gsLst>
              <a:gs pos="0">
                <a:srgbClr val="031761">
                  <a:alpha val="20000"/>
                </a:srgbClr>
              </a:gs>
              <a:gs pos="100000">
                <a:schemeClr val="accent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zh-CN" altLang="en-US" sz="1600">
              <a:solidFill>
                <a:schemeClr val="bg1"/>
              </a:solidFill>
              <a:latin typeface="Arial"/>
              <a:ea typeface="+mj-ea"/>
            </a:endParaRPr>
          </a:p>
        </p:txBody>
      </p:sp>
      <p:pic>
        <p:nvPicPr>
          <p:cNvPr id="24" name="图形 23">
            <a:extLst>
              <a:ext uri="{FF2B5EF4-FFF2-40B4-BE49-F238E27FC236}">
                <a16:creationId xmlns:a16="http://schemas.microsoft.com/office/drawing/2014/main" id="{26A2EF6F-58EE-4916-8D8C-9761335FFEA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885876" y="4111463"/>
            <a:ext cx="299807" cy="299807"/>
          </a:xfrm>
          <a:prstGeom prst="rect">
            <a:avLst/>
          </a:prstGeom>
        </p:spPr>
      </p:pic>
      <p:sp>
        <p:nvSpPr>
          <p:cNvPr id="99" name="文本框 98">
            <a:extLst>
              <a:ext uri="{FF2B5EF4-FFF2-40B4-BE49-F238E27FC236}">
                <a16:creationId xmlns:a16="http://schemas.microsoft.com/office/drawing/2014/main" id="{2CCFC714-B794-4639-8BC6-73003F083D7D}"/>
              </a:ext>
            </a:extLst>
          </p:cNvPr>
          <p:cNvSpPr txBox="1"/>
          <p:nvPr/>
        </p:nvSpPr>
        <p:spPr>
          <a:xfrm>
            <a:off x="5162550" y="4634556"/>
            <a:ext cx="1883849" cy="230832"/>
          </a:xfrm>
          <a:prstGeom prst="rect">
            <a:avLst/>
          </a:prstGeom>
          <a:noFill/>
        </p:spPr>
        <p:txBody>
          <a:bodyPr wrap="none" rtlCol="0">
            <a:spAutoFit/>
          </a:bodyPr>
          <a:lstStyle/>
          <a:p>
            <a:r>
              <a:rPr sz="900" b="0" u="none"/>
              <a:t>Microphone + camera + codec</a:t>
            </a:r>
          </a:p>
        </p:txBody>
      </p:sp>
      <p:pic>
        <p:nvPicPr>
          <p:cNvPr id="27" name="图形 26">
            <a:extLst>
              <a:ext uri="{FF2B5EF4-FFF2-40B4-BE49-F238E27FC236}">
                <a16:creationId xmlns:a16="http://schemas.microsoft.com/office/drawing/2014/main" id="{11B62CE9-607F-45C9-B728-EB749DF533A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577788" y="4105705"/>
            <a:ext cx="293671" cy="293671"/>
          </a:xfrm>
          <a:prstGeom prst="rect">
            <a:avLst/>
          </a:prstGeom>
        </p:spPr>
      </p:pic>
      <p:sp>
        <p:nvSpPr>
          <p:cNvPr id="103" name="文本框 102">
            <a:extLst>
              <a:ext uri="{FF2B5EF4-FFF2-40B4-BE49-F238E27FC236}">
                <a16:creationId xmlns:a16="http://schemas.microsoft.com/office/drawing/2014/main" id="{E778C6D5-0FCF-46DA-A718-77E8128324A7}"/>
              </a:ext>
            </a:extLst>
          </p:cNvPr>
          <p:cNvSpPr txBox="1"/>
          <p:nvPr/>
        </p:nvSpPr>
        <p:spPr>
          <a:xfrm>
            <a:off x="3039942" y="4604358"/>
            <a:ext cx="1618221" cy="369332"/>
          </a:xfrm>
          <a:prstGeom prst="rect">
            <a:avLst/>
          </a:prstGeom>
          <a:noFill/>
        </p:spPr>
        <p:txBody>
          <a:bodyPr wrap="square" rtlCol="0">
            <a:spAutoFit/>
          </a:bodyPr>
          <a:lstStyle/>
          <a:p>
            <a:r>
              <a:rPr sz="900" b="0" u="none"/>
              <a:t>H.265 codec, audio and video multistreaming</a:t>
            </a:r>
          </a:p>
        </p:txBody>
      </p:sp>
      <p:sp>
        <p:nvSpPr>
          <p:cNvPr id="104" name="文本框 103">
            <a:extLst>
              <a:ext uri="{FF2B5EF4-FFF2-40B4-BE49-F238E27FC236}">
                <a16:creationId xmlns:a16="http://schemas.microsoft.com/office/drawing/2014/main" id="{0D2EF08E-1E9B-49DF-B4B5-FA9E78F4A105}"/>
              </a:ext>
            </a:extLst>
          </p:cNvPr>
          <p:cNvSpPr txBox="1"/>
          <p:nvPr/>
        </p:nvSpPr>
        <p:spPr>
          <a:xfrm>
            <a:off x="756490" y="4583455"/>
            <a:ext cx="1676318" cy="369332"/>
          </a:xfrm>
          <a:prstGeom prst="rect">
            <a:avLst/>
          </a:prstGeom>
          <a:noFill/>
        </p:spPr>
        <p:txBody>
          <a:bodyPr wrap="square" rtlCol="0">
            <a:spAutoFit/>
          </a:bodyPr>
          <a:lstStyle/>
          <a:p>
            <a:r>
              <a:rPr sz="900" b="0" u="none" dirty="0"/>
              <a:t>Camera rotation design for physical privacy protection</a:t>
            </a:r>
          </a:p>
        </p:txBody>
      </p:sp>
      <p:sp>
        <p:nvSpPr>
          <p:cNvPr id="202" name="Rectangle 5">
            <a:extLst>
              <a:ext uri="{FF2B5EF4-FFF2-40B4-BE49-F238E27FC236}">
                <a16:creationId xmlns:a16="http://schemas.microsoft.com/office/drawing/2014/main" id="{D5BBA562-ECDE-4F68-9822-4EB8B837D88C}"/>
              </a:ext>
            </a:extLst>
          </p:cNvPr>
          <p:cNvSpPr>
            <a:spLocks noChangeArrowheads="1"/>
          </p:cNvSpPr>
          <p:nvPr/>
        </p:nvSpPr>
        <p:spPr bwMode="auto">
          <a:xfrm>
            <a:off x="519034" y="5569299"/>
            <a:ext cx="107561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defTabSz="727389">
              <a:defRPr/>
            </a:pPr>
            <a:r>
              <a:rPr sz="1600" b="1" u="none">
                <a:solidFill>
                  <a:srgbClr val="000000"/>
                </a:solidFill>
              </a:rPr>
              <a:t>Highlights</a:t>
            </a:r>
          </a:p>
        </p:txBody>
      </p:sp>
      <p:cxnSp>
        <p:nvCxnSpPr>
          <p:cNvPr id="203" name="直线连接符 7">
            <a:extLst>
              <a:ext uri="{FF2B5EF4-FFF2-40B4-BE49-F238E27FC236}">
                <a16:creationId xmlns:a16="http://schemas.microsoft.com/office/drawing/2014/main" id="{5A248482-09F9-4E69-9CF2-F0DB98ACA464}"/>
              </a:ext>
            </a:extLst>
          </p:cNvPr>
          <p:cNvCxnSpPr>
            <a:cxnSpLocks/>
          </p:cNvCxnSpPr>
          <p:nvPr/>
        </p:nvCxnSpPr>
        <p:spPr>
          <a:xfrm>
            <a:off x="480494" y="5429983"/>
            <a:ext cx="6565905" cy="0"/>
          </a:xfrm>
          <a:prstGeom prst="line">
            <a:avLst/>
          </a:prstGeom>
          <a:ln w="12700">
            <a:solidFill>
              <a:schemeClr val="bg1">
                <a:lumMod val="75000"/>
              </a:schemeClr>
            </a:solidFill>
            <a:tailEnd type="none" w="sm" len="sm"/>
          </a:ln>
        </p:spPr>
        <p:style>
          <a:lnRef idx="1">
            <a:schemeClr val="accent1"/>
          </a:lnRef>
          <a:fillRef idx="0">
            <a:schemeClr val="accent1"/>
          </a:fillRef>
          <a:effectRef idx="0">
            <a:schemeClr val="accent1"/>
          </a:effectRef>
          <a:fontRef idx="minor">
            <a:schemeClr val="tx1"/>
          </a:fontRef>
        </p:style>
      </p:cxnSp>
      <p:cxnSp>
        <p:nvCxnSpPr>
          <p:cNvPr id="204" name="直线连接符 36">
            <a:extLst>
              <a:ext uri="{FF2B5EF4-FFF2-40B4-BE49-F238E27FC236}">
                <a16:creationId xmlns:a16="http://schemas.microsoft.com/office/drawing/2014/main" id="{89997E0D-6327-4907-8EC2-C15B4C54AD01}"/>
              </a:ext>
            </a:extLst>
          </p:cNvPr>
          <p:cNvCxnSpPr/>
          <p:nvPr/>
        </p:nvCxnSpPr>
        <p:spPr>
          <a:xfrm>
            <a:off x="480494" y="5429983"/>
            <a:ext cx="1030315" cy="0"/>
          </a:xfrm>
          <a:prstGeom prst="line">
            <a:avLst/>
          </a:prstGeom>
          <a:ln w="22225">
            <a:solidFill>
              <a:srgbClr val="C00000"/>
            </a:solidFill>
          </a:ln>
        </p:spPr>
        <p:style>
          <a:lnRef idx="1">
            <a:schemeClr val="accent1"/>
          </a:lnRef>
          <a:fillRef idx="0">
            <a:schemeClr val="accent1"/>
          </a:fillRef>
          <a:effectRef idx="0">
            <a:schemeClr val="accent1"/>
          </a:effectRef>
          <a:fontRef idx="minor">
            <a:schemeClr val="tx1"/>
          </a:fontRef>
        </p:style>
      </p:cxnSp>
      <p:grpSp>
        <p:nvGrpSpPr>
          <p:cNvPr id="43" name="组合 42">
            <a:extLst>
              <a:ext uri="{FF2B5EF4-FFF2-40B4-BE49-F238E27FC236}">
                <a16:creationId xmlns:a16="http://schemas.microsoft.com/office/drawing/2014/main" id="{828FD77A-B18B-4E73-8E32-8606AEE11CDE}"/>
              </a:ext>
            </a:extLst>
          </p:cNvPr>
          <p:cNvGrpSpPr/>
          <p:nvPr/>
        </p:nvGrpSpPr>
        <p:grpSpPr>
          <a:xfrm>
            <a:off x="480494" y="5997120"/>
            <a:ext cx="3256124" cy="1813488"/>
            <a:chOff x="444697" y="6239748"/>
            <a:chExt cx="3499857" cy="1989178"/>
          </a:xfrm>
        </p:grpSpPr>
        <p:sp>
          <p:nvSpPr>
            <p:cNvPr id="33" name="矩形: 圆角 32">
              <a:extLst>
                <a:ext uri="{FF2B5EF4-FFF2-40B4-BE49-F238E27FC236}">
                  <a16:creationId xmlns:a16="http://schemas.microsoft.com/office/drawing/2014/main" id="{AA417A08-A52B-416E-95FD-2753BA6A87E8}"/>
                </a:ext>
              </a:extLst>
            </p:cNvPr>
            <p:cNvSpPr/>
            <p:nvPr/>
          </p:nvSpPr>
          <p:spPr>
            <a:xfrm>
              <a:off x="444697" y="6239748"/>
              <a:ext cx="3466396" cy="1989178"/>
            </a:xfrm>
            <a:prstGeom prst="roundRect">
              <a:avLst>
                <a:gd name="adj" fmla="val 8728"/>
              </a:avLst>
            </a:prstGeom>
            <a:solidFill>
              <a:srgbClr val="F8FAFC"/>
            </a:solidFill>
            <a:ln>
              <a:solidFill>
                <a:srgbClr val="F2F5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5" name="图片 34">
              <a:extLst>
                <a:ext uri="{FF2B5EF4-FFF2-40B4-BE49-F238E27FC236}">
                  <a16:creationId xmlns:a16="http://schemas.microsoft.com/office/drawing/2014/main" id="{A3E91BD3-0783-4460-B390-37373ACCC977}"/>
                </a:ext>
              </a:extLst>
            </p:cNvPr>
            <p:cNvPicPr>
              <a:picLocks noChangeAspect="1"/>
            </p:cNvPicPr>
            <p:nvPr/>
          </p:nvPicPr>
          <p:blipFill rotWithShape="1">
            <a:blip r:embed="rId9" cstate="hqprint">
              <a:extLst>
                <a:ext uri="{28A0092B-C50C-407E-A947-70E740481C1C}">
                  <a14:useLocalDpi xmlns:a14="http://schemas.microsoft.com/office/drawing/2010/main"/>
                </a:ext>
              </a:extLst>
            </a:blip>
            <a:srcRect/>
            <a:stretch/>
          </p:blipFill>
          <p:spPr>
            <a:xfrm>
              <a:off x="2252624" y="7277538"/>
              <a:ext cx="1584539" cy="814770"/>
            </a:xfrm>
            <a:prstGeom prst="rect">
              <a:avLst/>
            </a:prstGeom>
          </p:spPr>
        </p:pic>
        <p:pic>
          <p:nvPicPr>
            <p:cNvPr id="37" name="图片 36">
              <a:extLst>
                <a:ext uri="{FF2B5EF4-FFF2-40B4-BE49-F238E27FC236}">
                  <a16:creationId xmlns:a16="http://schemas.microsoft.com/office/drawing/2014/main" id="{9C6FCB60-9C8A-4E08-BA69-9AA154D74904}"/>
                </a:ext>
              </a:extLst>
            </p:cNvPr>
            <p:cNvPicPr>
              <a:picLocks noChangeAspect="1"/>
            </p:cNvPicPr>
            <p:nvPr/>
          </p:nvPicPr>
          <p:blipFill rotWithShape="1">
            <a:blip r:embed="rId10" cstate="hqprint">
              <a:extLst>
                <a:ext uri="{28A0092B-C50C-407E-A947-70E740481C1C}">
                  <a14:useLocalDpi xmlns:a14="http://schemas.microsoft.com/office/drawing/2010/main"/>
                </a:ext>
              </a:extLst>
            </a:blip>
            <a:srcRect/>
            <a:stretch/>
          </p:blipFill>
          <p:spPr>
            <a:xfrm>
              <a:off x="557271" y="6319304"/>
              <a:ext cx="1584540" cy="850312"/>
            </a:xfrm>
            <a:prstGeom prst="rect">
              <a:avLst/>
            </a:prstGeom>
          </p:spPr>
        </p:pic>
        <p:pic>
          <p:nvPicPr>
            <p:cNvPr id="39" name="图片 38">
              <a:extLst>
                <a:ext uri="{FF2B5EF4-FFF2-40B4-BE49-F238E27FC236}">
                  <a16:creationId xmlns:a16="http://schemas.microsoft.com/office/drawing/2014/main" id="{4D8E860E-7ED3-4C9D-A653-313EAD83AFC9}"/>
                </a:ext>
              </a:extLst>
            </p:cNvPr>
            <p:cNvPicPr>
              <a:picLocks noChangeAspect="1"/>
            </p:cNvPicPr>
            <p:nvPr/>
          </p:nvPicPr>
          <p:blipFill rotWithShape="1">
            <a:blip r:embed="rId11" cstate="hqprint">
              <a:extLst>
                <a:ext uri="{28A0092B-C50C-407E-A947-70E740481C1C}">
                  <a14:useLocalDpi xmlns:a14="http://schemas.microsoft.com/office/drawing/2010/main"/>
                </a:ext>
              </a:extLst>
            </a:blip>
            <a:srcRect/>
            <a:stretch/>
          </p:blipFill>
          <p:spPr>
            <a:xfrm>
              <a:off x="2141811" y="6289667"/>
              <a:ext cx="1704940" cy="937952"/>
            </a:xfrm>
            <a:prstGeom prst="rect">
              <a:avLst/>
            </a:prstGeom>
          </p:spPr>
        </p:pic>
        <p:pic>
          <p:nvPicPr>
            <p:cNvPr id="41" name="图片 40">
              <a:extLst>
                <a:ext uri="{FF2B5EF4-FFF2-40B4-BE49-F238E27FC236}">
                  <a16:creationId xmlns:a16="http://schemas.microsoft.com/office/drawing/2014/main" id="{4EE4BF1C-CA53-4A77-AB54-C228D3EB7561}"/>
                </a:ext>
              </a:extLst>
            </p:cNvPr>
            <p:cNvPicPr>
              <a:picLocks noChangeAspect="1"/>
            </p:cNvPicPr>
            <p:nvPr/>
          </p:nvPicPr>
          <p:blipFill rotWithShape="1">
            <a:blip r:embed="rId12" cstate="hqprint">
              <a:extLst>
                <a:ext uri="{28A0092B-C50C-407E-A947-70E740481C1C}">
                  <a14:useLocalDpi xmlns:a14="http://schemas.microsoft.com/office/drawing/2010/main"/>
                </a:ext>
              </a:extLst>
            </a:blip>
            <a:srcRect/>
            <a:stretch/>
          </p:blipFill>
          <p:spPr>
            <a:xfrm>
              <a:off x="557272" y="7280057"/>
              <a:ext cx="1584539" cy="844280"/>
            </a:xfrm>
            <a:prstGeom prst="rect">
              <a:avLst/>
            </a:prstGeom>
          </p:spPr>
        </p:pic>
        <p:sp>
          <p:nvSpPr>
            <p:cNvPr id="206" name="矩形 205">
              <a:extLst>
                <a:ext uri="{FF2B5EF4-FFF2-40B4-BE49-F238E27FC236}">
                  <a16:creationId xmlns:a16="http://schemas.microsoft.com/office/drawing/2014/main" id="{34255030-23DC-4902-AEFC-8A83AA0A8575}"/>
                </a:ext>
              </a:extLst>
            </p:cNvPr>
            <p:cNvSpPr/>
            <p:nvPr/>
          </p:nvSpPr>
          <p:spPr>
            <a:xfrm>
              <a:off x="450884" y="6993801"/>
              <a:ext cx="1704940" cy="224707"/>
            </a:xfrm>
            <a:prstGeom prst="rect">
              <a:avLst/>
            </a:prstGeom>
            <a:gradFill>
              <a:gsLst>
                <a:gs pos="0">
                  <a:srgbClr val="BDE5FA"/>
                </a:gs>
                <a:gs pos="100000">
                  <a:srgbClr val="ECF5FD">
                    <a:alpha val="40000"/>
                  </a:srgb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72000" rIns="0" rtlCol="0" anchor="ctr"/>
            <a:lstStyle/>
            <a:p>
              <a:r>
                <a:rPr sz="1050" b="0" u="none">
                  <a:solidFill>
                    <a:schemeClr val="tx1"/>
                  </a:solidFill>
                </a:rPr>
                <a:t>4K main camera</a:t>
              </a:r>
            </a:p>
          </p:txBody>
        </p:sp>
        <p:sp>
          <p:nvSpPr>
            <p:cNvPr id="208" name="矩形 207">
              <a:extLst>
                <a:ext uri="{FF2B5EF4-FFF2-40B4-BE49-F238E27FC236}">
                  <a16:creationId xmlns:a16="http://schemas.microsoft.com/office/drawing/2014/main" id="{0C2783EF-0D68-49C9-BEBA-B4F66E9EAE77}"/>
                </a:ext>
              </a:extLst>
            </p:cNvPr>
            <p:cNvSpPr/>
            <p:nvPr/>
          </p:nvSpPr>
          <p:spPr>
            <a:xfrm>
              <a:off x="2218024" y="6993802"/>
              <a:ext cx="1704940" cy="224707"/>
            </a:xfrm>
            <a:prstGeom prst="rect">
              <a:avLst/>
            </a:prstGeom>
            <a:gradFill>
              <a:gsLst>
                <a:gs pos="0">
                  <a:srgbClr val="BDE5FA"/>
                </a:gs>
                <a:gs pos="100000">
                  <a:srgbClr val="ECF5FD">
                    <a:alpha val="40000"/>
                  </a:srgb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72000" rIns="0" rtlCol="0" anchor="ctr"/>
            <a:lstStyle/>
            <a:p>
              <a:r>
                <a:rPr sz="1050" b="0" u="none">
                  <a:solidFill>
                    <a:schemeClr val="tx1"/>
                  </a:solidFill>
                </a:rPr>
                <a:t>Privacy by design</a:t>
              </a:r>
            </a:p>
          </p:txBody>
        </p:sp>
        <p:sp>
          <p:nvSpPr>
            <p:cNvPr id="209" name="矩形 208">
              <a:extLst>
                <a:ext uri="{FF2B5EF4-FFF2-40B4-BE49-F238E27FC236}">
                  <a16:creationId xmlns:a16="http://schemas.microsoft.com/office/drawing/2014/main" id="{8C348551-3400-4FDF-B63A-7F0D5AA50A66}"/>
                </a:ext>
              </a:extLst>
            </p:cNvPr>
            <p:cNvSpPr/>
            <p:nvPr/>
          </p:nvSpPr>
          <p:spPr>
            <a:xfrm>
              <a:off x="450884" y="7847365"/>
              <a:ext cx="1704940" cy="224707"/>
            </a:xfrm>
            <a:prstGeom prst="rect">
              <a:avLst/>
            </a:prstGeom>
            <a:gradFill>
              <a:gsLst>
                <a:gs pos="0">
                  <a:srgbClr val="BDE5FA"/>
                </a:gs>
                <a:gs pos="100000">
                  <a:srgbClr val="ECF5FD">
                    <a:alpha val="40000"/>
                  </a:srgb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72000" rIns="0" rtlCol="0" anchor="ctr"/>
            <a:lstStyle/>
            <a:p>
              <a:r>
                <a:rPr sz="1050" b="0" u="none">
                  <a:solidFill>
                    <a:schemeClr val="tx1"/>
                  </a:solidFill>
                </a:rPr>
                <a:t>Microphone array</a:t>
              </a:r>
            </a:p>
          </p:txBody>
        </p:sp>
        <p:sp>
          <p:nvSpPr>
            <p:cNvPr id="210" name="矩形 209">
              <a:extLst>
                <a:ext uri="{FF2B5EF4-FFF2-40B4-BE49-F238E27FC236}">
                  <a16:creationId xmlns:a16="http://schemas.microsoft.com/office/drawing/2014/main" id="{23B41C2C-DFB2-4651-89E4-0E96F527509D}"/>
                </a:ext>
              </a:extLst>
            </p:cNvPr>
            <p:cNvSpPr/>
            <p:nvPr/>
          </p:nvSpPr>
          <p:spPr>
            <a:xfrm>
              <a:off x="2239614" y="7847365"/>
              <a:ext cx="1704940" cy="224707"/>
            </a:xfrm>
            <a:prstGeom prst="rect">
              <a:avLst/>
            </a:prstGeom>
            <a:gradFill>
              <a:gsLst>
                <a:gs pos="0">
                  <a:srgbClr val="BDE5FA"/>
                </a:gs>
                <a:gs pos="100000">
                  <a:srgbClr val="ECF5FD">
                    <a:alpha val="40000"/>
                  </a:srgb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72000" rIns="0" rtlCol="0" anchor="ctr"/>
            <a:lstStyle/>
            <a:p>
              <a:r>
                <a:rPr sz="1050" b="0" u="none">
                  <a:solidFill>
                    <a:schemeClr val="tx1"/>
                  </a:solidFill>
                </a:rPr>
                <a:t>Paint baking + oxidation</a:t>
              </a:r>
            </a:p>
          </p:txBody>
        </p:sp>
      </p:grpSp>
      <p:sp>
        <p:nvSpPr>
          <p:cNvPr id="211" name="矩形: 圆角 210">
            <a:extLst>
              <a:ext uri="{FF2B5EF4-FFF2-40B4-BE49-F238E27FC236}">
                <a16:creationId xmlns:a16="http://schemas.microsoft.com/office/drawing/2014/main" id="{9543C3D4-6777-4F4B-961B-4D8C54606F57}"/>
              </a:ext>
            </a:extLst>
          </p:cNvPr>
          <p:cNvSpPr/>
          <p:nvPr/>
        </p:nvSpPr>
        <p:spPr>
          <a:xfrm>
            <a:off x="480494" y="7951066"/>
            <a:ext cx="3224993" cy="1813488"/>
          </a:xfrm>
          <a:prstGeom prst="roundRect">
            <a:avLst>
              <a:gd name="adj" fmla="val 8728"/>
            </a:avLst>
          </a:prstGeom>
          <a:blipFill dpi="0" rotWithShape="1">
            <a:blip r:embed="rId13" cstate="hqprint">
              <a:extLst>
                <a:ext uri="{28A0092B-C50C-407E-A947-70E740481C1C}">
                  <a14:useLocalDpi xmlns:a14="http://schemas.microsoft.com/office/drawing/2010/main"/>
                </a:ext>
              </a:extLst>
            </a:blip>
            <a:srcRect/>
            <a:stretch>
              <a:fillRect/>
            </a:stretch>
          </a:blipFill>
          <a:ln>
            <a:solidFill>
              <a:srgbClr val="F2F5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12" name="文本框 211">
            <a:extLst>
              <a:ext uri="{FF2B5EF4-FFF2-40B4-BE49-F238E27FC236}">
                <a16:creationId xmlns:a16="http://schemas.microsoft.com/office/drawing/2014/main" id="{81AF6CA4-17F9-4277-BD35-75D88137B635}"/>
              </a:ext>
            </a:extLst>
          </p:cNvPr>
          <p:cNvSpPr txBox="1"/>
          <p:nvPr/>
        </p:nvSpPr>
        <p:spPr>
          <a:xfrm>
            <a:off x="4449329" y="8189003"/>
            <a:ext cx="2605521" cy="292388"/>
          </a:xfrm>
          <a:prstGeom prst="rect">
            <a:avLst/>
          </a:prstGeom>
          <a:noFill/>
        </p:spPr>
        <p:txBody>
          <a:bodyPr wrap="none" lIns="0" rtlCol="0">
            <a:spAutoFit/>
          </a:bodyPr>
          <a:lstStyle>
            <a:defPPr>
              <a:defRPr lang="zh-CN"/>
            </a:defPPr>
            <a:lvl1pPr>
              <a:defRPr sz="1300" spc="15">
                <a:latin typeface="Arial" panose="02000000000000000000" pitchFamily="2" charset="-122"/>
                <a:ea typeface="FZLanTingHeiS-B-GB" panose="02000000000000000000" pitchFamily="2" charset="-122"/>
                <a:cs typeface="方正兰亭粗黑简体"/>
              </a:defRPr>
            </a:lvl1pPr>
          </a:lstStyle>
          <a:p>
            <a:r>
              <a:rPr b="0" u="none"/>
              <a:t>High Security and Reliability</a:t>
            </a:r>
          </a:p>
        </p:txBody>
      </p:sp>
      <p:grpSp>
        <p:nvGrpSpPr>
          <p:cNvPr id="213" name="组合 212">
            <a:extLst>
              <a:ext uri="{FF2B5EF4-FFF2-40B4-BE49-F238E27FC236}">
                <a16:creationId xmlns:a16="http://schemas.microsoft.com/office/drawing/2014/main" id="{5EA8008B-0F47-496B-9CD4-6081A8CB1CA4}"/>
              </a:ext>
            </a:extLst>
          </p:cNvPr>
          <p:cNvGrpSpPr>
            <a:grpSpLocks noChangeAspect="1"/>
          </p:cNvGrpSpPr>
          <p:nvPr/>
        </p:nvGrpSpPr>
        <p:grpSpPr>
          <a:xfrm>
            <a:off x="4084125" y="8253257"/>
            <a:ext cx="234000" cy="198788"/>
            <a:chOff x="958850" y="6263086"/>
            <a:chExt cx="261908" cy="222497"/>
          </a:xfrm>
        </p:grpSpPr>
        <p:sp>
          <p:nvSpPr>
            <p:cNvPr id="214" name="矩形 213">
              <a:extLst>
                <a:ext uri="{FF2B5EF4-FFF2-40B4-BE49-F238E27FC236}">
                  <a16:creationId xmlns:a16="http://schemas.microsoft.com/office/drawing/2014/main" id="{4D785C9E-9E29-4DDB-BA1A-A7F9343076DA}"/>
                </a:ext>
              </a:extLst>
            </p:cNvPr>
            <p:cNvSpPr>
              <a:spLocks noChangeAspect="1"/>
            </p:cNvSpPr>
            <p:nvPr/>
          </p:nvSpPr>
          <p:spPr>
            <a:xfrm>
              <a:off x="1044633" y="6359583"/>
              <a:ext cx="126000" cy="126000"/>
            </a:xfrm>
            <a:prstGeom prst="rect">
              <a:avLst/>
            </a:prstGeom>
            <a:solidFill>
              <a:srgbClr val="A4A5B4">
                <a:alpha val="52261"/>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15" name="矩形 214">
              <a:extLst>
                <a:ext uri="{FF2B5EF4-FFF2-40B4-BE49-F238E27FC236}">
                  <a16:creationId xmlns:a16="http://schemas.microsoft.com/office/drawing/2014/main" id="{43E0AD51-47C7-4F03-9AD3-583BA069FF07}"/>
                </a:ext>
              </a:extLst>
            </p:cNvPr>
            <p:cNvSpPr>
              <a:spLocks noChangeAspect="1"/>
            </p:cNvSpPr>
            <p:nvPr/>
          </p:nvSpPr>
          <p:spPr>
            <a:xfrm>
              <a:off x="958850" y="6273800"/>
              <a:ext cx="162000" cy="162000"/>
            </a:xfrm>
            <a:prstGeom prst="rect">
              <a:avLst/>
            </a:prstGeom>
            <a:solidFill>
              <a:srgbClr val="BDE5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216" name="矩形 215">
              <a:extLst>
                <a:ext uri="{FF2B5EF4-FFF2-40B4-BE49-F238E27FC236}">
                  <a16:creationId xmlns:a16="http://schemas.microsoft.com/office/drawing/2014/main" id="{8618E939-C320-4643-8ACE-792F0117AA56}"/>
                </a:ext>
              </a:extLst>
            </p:cNvPr>
            <p:cNvSpPr/>
            <p:nvPr/>
          </p:nvSpPr>
          <p:spPr>
            <a:xfrm>
              <a:off x="1154141" y="6263086"/>
              <a:ext cx="66617" cy="66617"/>
            </a:xfrm>
            <a:prstGeom prst="rect">
              <a:avLst/>
            </a:prstGeom>
            <a:solidFill>
              <a:srgbClr val="A4A5B4">
                <a:alpha val="52261"/>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217" name="文本框 216">
            <a:extLst>
              <a:ext uri="{FF2B5EF4-FFF2-40B4-BE49-F238E27FC236}">
                <a16:creationId xmlns:a16="http://schemas.microsoft.com/office/drawing/2014/main" id="{12E7AB73-8F88-4F32-82A6-9BF8D794F801}"/>
              </a:ext>
            </a:extLst>
          </p:cNvPr>
          <p:cNvSpPr txBox="1"/>
          <p:nvPr/>
        </p:nvSpPr>
        <p:spPr>
          <a:xfrm>
            <a:off x="3981718" y="8525297"/>
            <a:ext cx="3298489" cy="997774"/>
          </a:xfrm>
          <a:prstGeom prst="rect">
            <a:avLst/>
          </a:prstGeom>
          <a:noFill/>
        </p:spPr>
        <p:txBody>
          <a:bodyPr wrap="square" rtlCol="0">
            <a:spAutoFit/>
          </a:bodyPr>
          <a:lstStyle>
            <a:defPPr>
              <a:defRPr lang="zh-CN"/>
            </a:defPPr>
            <a:lvl1pPr marL="139700" indent="-127000">
              <a:lnSpc>
                <a:spcPct val="120000"/>
              </a:lnSpc>
              <a:spcBef>
                <a:spcPts val="685"/>
              </a:spcBef>
              <a:buFont typeface="Arial" panose="020B0604020202020204" pitchFamily="34" charset="0"/>
              <a:buChar char="•"/>
              <a:defRPr sz="800" b="1" spc="10">
                <a:solidFill>
                  <a:schemeClr val="tx1">
                    <a:lumMod val="65000"/>
                    <a:lumOff val="35000"/>
                  </a:schemeClr>
                </a:solidFill>
                <a:latin typeface="Arial" panose="02000000000000000000" pitchFamily="2" charset="-122"/>
                <a:ea typeface="FZLanTingHeiS-R-GB" panose="02000000000000000000" pitchFamily="2" charset="-122"/>
                <a:cs typeface="方正超粗黑简体"/>
              </a:defRPr>
            </a:lvl1pPr>
          </a:lstStyle>
          <a:p>
            <a:r>
              <a:rPr sz="900" b="0" u="none" dirty="0"/>
              <a:t>Powerful performance, proprietary core technologies, and a high-computing hardware platform.</a:t>
            </a:r>
          </a:p>
          <a:p>
            <a:r>
              <a:rPr sz="900" b="0" u="none" dirty="0"/>
              <a:t>End-to-end encryption and media, as well as signaling encryption measures, such as H.235 and SRTP/TLS, to keep meetings safe and secure.</a:t>
            </a:r>
          </a:p>
        </p:txBody>
      </p:sp>
      <p:sp>
        <p:nvSpPr>
          <p:cNvPr id="77" name="椭圆 76">
            <a:extLst>
              <a:ext uri="{FF2B5EF4-FFF2-40B4-BE49-F238E27FC236}">
                <a16:creationId xmlns:a16="http://schemas.microsoft.com/office/drawing/2014/main" id="{8FAABC51-32A1-44DB-859E-842D3673386A}"/>
              </a:ext>
            </a:extLst>
          </p:cNvPr>
          <p:cNvSpPr/>
          <p:nvPr/>
        </p:nvSpPr>
        <p:spPr>
          <a:xfrm>
            <a:off x="1309878" y="4105621"/>
            <a:ext cx="294131" cy="294131"/>
          </a:xfrm>
          <a:prstGeom prst="ellipse">
            <a:avLst/>
          </a:prstGeom>
          <a:noFill/>
          <a:ln w="12700" cap="flat" cmpd="sng" algn="ctr">
            <a:solidFill>
              <a:srgbClr val="6D6D6D"/>
            </a:solidFill>
            <a:prstDash val="solid"/>
            <a:miter lim="800000"/>
            <a:headEnd type="none" w="med" len="med"/>
            <a:tailEnd type="none" w="med" len="med"/>
          </a:ln>
          <a:effectLst/>
        </p:spPr>
        <p:txBody>
          <a:bodyPr wrap="square" lIns="0" tIns="0" rIns="0" bIns="0" anchor="ctr" anchorCtr="1"/>
          <a:lstStyle/>
          <a:p>
            <a:pPr marL="0" marR="0" lvl="0" indent="0" algn="ctr" defTabSz="914355" rtl="0" eaLnBrk="1" fontAlgn="auto" latinLnBrk="0" hangingPunct="1">
              <a:lnSpc>
                <a:spcPct val="100000"/>
              </a:lnSpc>
              <a:spcBef>
                <a:spcPts val="0"/>
              </a:spcBef>
              <a:spcAft>
                <a:spcPts val="0"/>
              </a:spcAft>
              <a:buClrTx/>
              <a:buSzTx/>
              <a:buFontTx/>
              <a:buNone/>
              <a:tabLst/>
              <a:defRPr/>
            </a:pPr>
            <a:endParaRPr kumimoji="0" lang="zh-CN" altLang="en-US" sz="1200" b="1" i="0" u="none" strike="noStrike" kern="0" cap="none" spc="50" normalizeH="0" baseline="0" noProof="0">
              <a:ln>
                <a:noFill/>
              </a:ln>
              <a:solidFill>
                <a:sysClr val="windowText" lastClr="000000"/>
              </a:solidFill>
              <a:effectLst/>
              <a:uLnTx/>
              <a:uFillTx/>
              <a:latin typeface="Arial" panose="020B0503020204020204" pitchFamily="34" charset="-122"/>
              <a:ea typeface="微软雅黑" panose="020B0503020204020204" pitchFamily="34" charset="-122"/>
              <a:cs typeface="Arial" pitchFamily="34" charset="0"/>
            </a:endParaRPr>
          </a:p>
        </p:txBody>
      </p:sp>
      <p:grpSp>
        <p:nvGrpSpPr>
          <p:cNvPr id="15" name="组合 14">
            <a:extLst>
              <a:ext uri="{FF2B5EF4-FFF2-40B4-BE49-F238E27FC236}">
                <a16:creationId xmlns:a16="http://schemas.microsoft.com/office/drawing/2014/main" id="{AD2D7941-3D09-44B2-8BA4-FC6C0817522D}"/>
              </a:ext>
            </a:extLst>
          </p:cNvPr>
          <p:cNvGrpSpPr/>
          <p:nvPr/>
        </p:nvGrpSpPr>
        <p:grpSpPr>
          <a:xfrm>
            <a:off x="1403077" y="4164225"/>
            <a:ext cx="107732" cy="156184"/>
            <a:chOff x="5102350" y="3076644"/>
            <a:chExt cx="133648" cy="193755"/>
          </a:xfrm>
        </p:grpSpPr>
        <p:sp>
          <p:nvSpPr>
            <p:cNvPr id="86" name="Oval 9">
              <a:extLst>
                <a:ext uri="{FF2B5EF4-FFF2-40B4-BE49-F238E27FC236}">
                  <a16:creationId xmlns:a16="http://schemas.microsoft.com/office/drawing/2014/main" id="{932E1A91-459A-4D26-A7FA-CBDC2677A56D}"/>
                </a:ext>
              </a:extLst>
            </p:cNvPr>
            <p:cNvSpPr>
              <a:spLocks noChangeArrowheads="1"/>
            </p:cNvSpPr>
            <p:nvPr/>
          </p:nvSpPr>
          <p:spPr bwMode="auto">
            <a:xfrm>
              <a:off x="5165992" y="3196857"/>
              <a:ext cx="6364" cy="6718"/>
            </a:xfrm>
            <a:prstGeom prst="ellipse">
              <a:avLst/>
            </a:prstGeom>
            <a:solidFill>
              <a:srgbClr val="C00000"/>
            </a:solidFill>
            <a:ln w="12700" cap="flat">
              <a:solidFill>
                <a:srgbClr val="C00000"/>
              </a:solidFill>
              <a:prstDash val="solid"/>
              <a:miter lim="800000"/>
              <a:headEnd/>
              <a:tailEnd/>
            </a:ln>
            <a:extLst/>
          </p:spPr>
          <p:txBody>
            <a:bodyPr vert="horz" wrap="square" lIns="68580" tIns="34290" rIns="68580" bIns="34290" numCol="1" anchor="t" anchorCtr="0" compatLnSpc="1">
              <a:prstTxWarp prst="textNoShape">
                <a:avLst/>
              </a:prstTxWarp>
            </a:bodyPr>
            <a:lstStyle/>
            <a:p>
              <a:endParaRPr lang="zh-CN" altLang="en-US" sz="1013" dirty="0"/>
            </a:p>
          </p:txBody>
        </p:sp>
        <p:sp>
          <p:nvSpPr>
            <p:cNvPr id="87" name="Line 10">
              <a:extLst>
                <a:ext uri="{FF2B5EF4-FFF2-40B4-BE49-F238E27FC236}">
                  <a16:creationId xmlns:a16="http://schemas.microsoft.com/office/drawing/2014/main" id="{A35E96C5-6A9E-4168-B4A0-CE659D86537C}"/>
                </a:ext>
              </a:extLst>
            </p:cNvPr>
            <p:cNvSpPr>
              <a:spLocks noChangeShapeType="1"/>
            </p:cNvSpPr>
            <p:nvPr/>
          </p:nvSpPr>
          <p:spPr bwMode="auto">
            <a:xfrm>
              <a:off x="5169174" y="3203574"/>
              <a:ext cx="0" cy="25103"/>
            </a:xfrm>
            <a:prstGeom prst="line">
              <a:avLst/>
            </a:prstGeom>
            <a:noFill/>
            <a:ln w="9525" cap="rnd">
              <a:solidFill>
                <a:srgbClr val="C00000"/>
              </a:solidFill>
              <a:prstDash val="solid"/>
              <a:miter lim="800000"/>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8" name="Rectangle 11">
              <a:extLst>
                <a:ext uri="{FF2B5EF4-FFF2-40B4-BE49-F238E27FC236}">
                  <a16:creationId xmlns:a16="http://schemas.microsoft.com/office/drawing/2014/main" id="{7EA377F7-B135-466B-AE11-7D3967BBD9D6}"/>
                </a:ext>
              </a:extLst>
            </p:cNvPr>
            <p:cNvSpPr>
              <a:spLocks noChangeArrowheads="1"/>
            </p:cNvSpPr>
            <p:nvPr/>
          </p:nvSpPr>
          <p:spPr bwMode="auto">
            <a:xfrm>
              <a:off x="5102350" y="3156550"/>
              <a:ext cx="133648" cy="113849"/>
            </a:xfrm>
            <a:prstGeom prst="rect">
              <a:avLst/>
            </a:prstGeom>
            <a:noFill/>
            <a:ln w="12700" cap="flat">
              <a:solidFill>
                <a:srgbClr val="6D6D6D"/>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zh-CN" altLang="en-US" sz="1013" dirty="0"/>
            </a:p>
          </p:txBody>
        </p:sp>
        <p:sp>
          <p:nvSpPr>
            <p:cNvPr id="89" name="Freeform 12">
              <a:extLst>
                <a:ext uri="{FF2B5EF4-FFF2-40B4-BE49-F238E27FC236}">
                  <a16:creationId xmlns:a16="http://schemas.microsoft.com/office/drawing/2014/main" id="{DCE6D8FB-DB25-46CA-BD62-76D7B5A023AA}"/>
                </a:ext>
              </a:extLst>
            </p:cNvPr>
            <p:cNvSpPr>
              <a:spLocks/>
            </p:cNvSpPr>
            <p:nvPr/>
          </p:nvSpPr>
          <p:spPr bwMode="auto">
            <a:xfrm>
              <a:off x="5122504" y="3076644"/>
              <a:ext cx="93342" cy="79906"/>
            </a:xfrm>
            <a:custGeom>
              <a:avLst/>
              <a:gdLst>
                <a:gd name="T0" fmla="*/ 112 w 112"/>
                <a:gd name="T1" fmla="*/ 96 h 96"/>
                <a:gd name="T2" fmla="*/ 112 w 112"/>
                <a:gd name="T3" fmla="*/ 60 h 96"/>
                <a:gd name="T4" fmla="*/ 56 w 112"/>
                <a:gd name="T5" fmla="*/ 0 h 96"/>
                <a:gd name="T6" fmla="*/ 0 w 112"/>
                <a:gd name="T7" fmla="*/ 60 h 96"/>
                <a:gd name="T8" fmla="*/ 0 w 112"/>
                <a:gd name="T9" fmla="*/ 96 h 96"/>
              </a:gdLst>
              <a:ahLst/>
              <a:cxnLst>
                <a:cxn ang="0">
                  <a:pos x="T0" y="T1"/>
                </a:cxn>
                <a:cxn ang="0">
                  <a:pos x="T2" y="T3"/>
                </a:cxn>
                <a:cxn ang="0">
                  <a:pos x="T4" y="T5"/>
                </a:cxn>
                <a:cxn ang="0">
                  <a:pos x="T6" y="T7"/>
                </a:cxn>
                <a:cxn ang="0">
                  <a:pos x="T8" y="T9"/>
                </a:cxn>
              </a:cxnLst>
              <a:rect l="0" t="0" r="r" b="b"/>
              <a:pathLst>
                <a:path w="112" h="96">
                  <a:moveTo>
                    <a:pt x="112" y="96"/>
                  </a:moveTo>
                  <a:cubicBezTo>
                    <a:pt x="112" y="60"/>
                    <a:pt x="112" y="60"/>
                    <a:pt x="112" y="60"/>
                  </a:cubicBezTo>
                  <a:cubicBezTo>
                    <a:pt x="112" y="29"/>
                    <a:pt x="88" y="0"/>
                    <a:pt x="56" y="0"/>
                  </a:cubicBezTo>
                  <a:cubicBezTo>
                    <a:pt x="24" y="0"/>
                    <a:pt x="0" y="29"/>
                    <a:pt x="0" y="60"/>
                  </a:cubicBezTo>
                  <a:cubicBezTo>
                    <a:pt x="0" y="96"/>
                    <a:pt x="0" y="96"/>
                    <a:pt x="0" y="96"/>
                  </a:cubicBezTo>
                </a:path>
              </a:pathLst>
            </a:custGeom>
            <a:noFill/>
            <a:ln w="12700" cap="flat">
              <a:solidFill>
                <a:srgbClr val="6D6D6D"/>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zh-CN" altLang="en-US" sz="1013" dirty="0"/>
            </a:p>
          </p:txBody>
        </p:sp>
      </p:grpSp>
      <p:pic>
        <p:nvPicPr>
          <p:cNvPr id="19" name="图片 18">
            <a:extLst>
              <a:ext uri="{FF2B5EF4-FFF2-40B4-BE49-F238E27FC236}">
                <a16:creationId xmlns:a16="http://schemas.microsoft.com/office/drawing/2014/main" id="{C0B85A82-37D4-4495-86A0-79C212DAAE69}"/>
              </a:ext>
            </a:extLst>
          </p:cNvPr>
          <p:cNvPicPr>
            <a:picLocks noChangeAspect="1"/>
          </p:cNvPicPr>
          <p:nvPr/>
        </p:nvPicPr>
        <p:blipFill>
          <a:blip r:embed="rId14" cstate="hqprint">
            <a:extLst>
              <a:ext uri="{28A0092B-C50C-407E-A947-70E740481C1C}">
                <a14:useLocalDpi xmlns:a14="http://schemas.microsoft.com/office/drawing/2010/main"/>
              </a:ext>
            </a:extLst>
          </a:blip>
          <a:stretch>
            <a:fillRect/>
          </a:stretch>
        </p:blipFill>
        <p:spPr>
          <a:xfrm>
            <a:off x="4215697" y="967985"/>
            <a:ext cx="3198231" cy="1984736"/>
          </a:xfrm>
          <a:prstGeom prst="rect">
            <a:avLst/>
          </a:prstGeom>
        </p:spPr>
      </p:pic>
    </p:spTree>
    <p:extLst>
      <p:ext uri="{BB962C8B-B14F-4D97-AF65-F5344CB8AC3E}">
        <p14:creationId xmlns:p14="http://schemas.microsoft.com/office/powerpoint/2010/main" val="9683912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B43F4D30-CBEC-4225-92DF-6DDE5548901E}"/>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1" y="4252"/>
            <a:ext cx="7512051" cy="2895238"/>
          </a:xfrm>
          <a:prstGeom prst="rect">
            <a:avLst/>
          </a:prstGeom>
        </p:spPr>
      </p:pic>
      <p:cxnSp>
        <p:nvCxnSpPr>
          <p:cNvPr id="4" name="直线连接符 7">
            <a:extLst>
              <a:ext uri="{FF2B5EF4-FFF2-40B4-BE49-F238E27FC236}">
                <a16:creationId xmlns:a16="http://schemas.microsoft.com/office/drawing/2014/main" id="{F7D8C4FC-E09D-4FD4-B921-B50E7156E28C}"/>
              </a:ext>
            </a:extLst>
          </p:cNvPr>
          <p:cNvCxnSpPr>
            <a:cxnSpLocks/>
          </p:cNvCxnSpPr>
          <p:nvPr/>
        </p:nvCxnSpPr>
        <p:spPr>
          <a:xfrm>
            <a:off x="480494" y="787400"/>
            <a:ext cx="6565905" cy="0"/>
          </a:xfrm>
          <a:prstGeom prst="line">
            <a:avLst/>
          </a:prstGeom>
          <a:ln w="12700">
            <a:solidFill>
              <a:schemeClr val="bg1">
                <a:lumMod val="75000"/>
              </a:schemeClr>
            </a:solidFill>
            <a:tailEnd type="none" w="sm" len="sm"/>
          </a:ln>
        </p:spPr>
        <p:style>
          <a:lnRef idx="1">
            <a:schemeClr val="accent1"/>
          </a:lnRef>
          <a:fillRef idx="0">
            <a:schemeClr val="accent1"/>
          </a:fillRef>
          <a:effectRef idx="0">
            <a:schemeClr val="accent1"/>
          </a:effectRef>
          <a:fontRef idx="minor">
            <a:schemeClr val="tx1"/>
          </a:fontRef>
        </p:style>
      </p:cxnSp>
      <p:cxnSp>
        <p:nvCxnSpPr>
          <p:cNvPr id="5" name="直线连接符 36">
            <a:extLst>
              <a:ext uri="{FF2B5EF4-FFF2-40B4-BE49-F238E27FC236}">
                <a16:creationId xmlns:a16="http://schemas.microsoft.com/office/drawing/2014/main" id="{0EF1C2AC-CF83-487D-A200-8F82F3821A15}"/>
              </a:ext>
            </a:extLst>
          </p:cNvPr>
          <p:cNvCxnSpPr/>
          <p:nvPr/>
        </p:nvCxnSpPr>
        <p:spPr>
          <a:xfrm>
            <a:off x="480494" y="787400"/>
            <a:ext cx="1030315" cy="0"/>
          </a:xfrm>
          <a:prstGeom prst="line">
            <a:avLst/>
          </a:prstGeom>
          <a:ln w="22225">
            <a:solidFill>
              <a:srgbClr val="C00000"/>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C7865AC4-2DD3-40DA-B240-55E69B9D5F58}"/>
              </a:ext>
            </a:extLst>
          </p:cNvPr>
          <p:cNvSpPr>
            <a:spLocks noChangeArrowheads="1"/>
          </p:cNvSpPr>
          <p:nvPr/>
        </p:nvSpPr>
        <p:spPr bwMode="auto">
          <a:xfrm>
            <a:off x="467794" y="939800"/>
            <a:ext cx="107561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defTabSz="727389">
              <a:defRPr/>
            </a:pPr>
            <a:r>
              <a:rPr sz="1600" b="1" u="none">
                <a:solidFill>
                  <a:srgbClr val="000000"/>
                </a:solidFill>
              </a:rPr>
              <a:t>Highlights</a:t>
            </a:r>
          </a:p>
        </p:txBody>
      </p:sp>
      <p:sp>
        <p:nvSpPr>
          <p:cNvPr id="7" name="矩形: 圆角 6">
            <a:extLst>
              <a:ext uri="{FF2B5EF4-FFF2-40B4-BE49-F238E27FC236}">
                <a16:creationId xmlns:a16="http://schemas.microsoft.com/office/drawing/2014/main" id="{39C8C419-6C98-4D63-9484-FFF09C3960D6}"/>
              </a:ext>
            </a:extLst>
          </p:cNvPr>
          <p:cNvSpPr/>
          <p:nvPr/>
        </p:nvSpPr>
        <p:spPr>
          <a:xfrm>
            <a:off x="480494" y="1444460"/>
            <a:ext cx="3224993" cy="1813488"/>
          </a:xfrm>
          <a:prstGeom prst="roundRect">
            <a:avLst>
              <a:gd name="adj" fmla="val 8728"/>
            </a:avLst>
          </a:prstGeom>
          <a:blipFill dpi="0" rotWithShape="1">
            <a:blip r:embed="rId4" cstate="print">
              <a:extLst>
                <a:ext uri="{28A0092B-C50C-407E-A947-70E740481C1C}">
                  <a14:useLocalDpi xmlns:a14="http://schemas.microsoft.com/office/drawing/2010/main"/>
                </a:ext>
              </a:extLst>
            </a:blip>
            <a:srcRect/>
            <a:stretch>
              <a:fillRect/>
            </a:stretch>
          </a:blipFill>
          <a:ln>
            <a:solidFill>
              <a:srgbClr val="F2F5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文本框 7">
            <a:extLst>
              <a:ext uri="{FF2B5EF4-FFF2-40B4-BE49-F238E27FC236}">
                <a16:creationId xmlns:a16="http://schemas.microsoft.com/office/drawing/2014/main" id="{D4E64FB2-F3E7-4680-A863-22AD2FB2A8F1}"/>
              </a:ext>
            </a:extLst>
          </p:cNvPr>
          <p:cNvSpPr txBox="1"/>
          <p:nvPr/>
        </p:nvSpPr>
        <p:spPr>
          <a:xfrm>
            <a:off x="4423075" y="1336029"/>
            <a:ext cx="2658741" cy="292388"/>
          </a:xfrm>
          <a:prstGeom prst="rect">
            <a:avLst/>
          </a:prstGeom>
          <a:noFill/>
        </p:spPr>
        <p:txBody>
          <a:bodyPr wrap="none" lIns="0" rtlCol="0">
            <a:spAutoFit/>
          </a:bodyPr>
          <a:lstStyle>
            <a:defPPr>
              <a:defRPr lang="zh-CN"/>
            </a:defPPr>
            <a:lvl1pPr>
              <a:defRPr sz="1300" spc="15">
                <a:latin typeface="Arial" panose="02000000000000000000" pitchFamily="2" charset="-122"/>
                <a:ea typeface="FZLanTingHeiS-B-GB" panose="02000000000000000000" pitchFamily="2" charset="-122"/>
                <a:cs typeface="方正兰亭粗黑简体"/>
              </a:defRPr>
            </a:lvl1pPr>
          </a:lstStyle>
          <a:p>
            <a:r>
              <a:rPr b="0" u="none"/>
              <a:t>HD Video and Auto-Framing</a:t>
            </a:r>
          </a:p>
        </p:txBody>
      </p:sp>
      <p:grpSp>
        <p:nvGrpSpPr>
          <p:cNvPr id="9" name="组合 8">
            <a:extLst>
              <a:ext uri="{FF2B5EF4-FFF2-40B4-BE49-F238E27FC236}">
                <a16:creationId xmlns:a16="http://schemas.microsoft.com/office/drawing/2014/main" id="{40B8D33A-D4D1-496D-8D72-5C6B0F05846F}"/>
              </a:ext>
            </a:extLst>
          </p:cNvPr>
          <p:cNvGrpSpPr>
            <a:grpSpLocks noChangeAspect="1"/>
          </p:cNvGrpSpPr>
          <p:nvPr/>
        </p:nvGrpSpPr>
        <p:grpSpPr>
          <a:xfrm>
            <a:off x="4057871" y="1400283"/>
            <a:ext cx="234000" cy="198788"/>
            <a:chOff x="958850" y="6263086"/>
            <a:chExt cx="261908" cy="222497"/>
          </a:xfrm>
        </p:grpSpPr>
        <p:sp>
          <p:nvSpPr>
            <p:cNvPr id="10" name="矩形 9">
              <a:extLst>
                <a:ext uri="{FF2B5EF4-FFF2-40B4-BE49-F238E27FC236}">
                  <a16:creationId xmlns:a16="http://schemas.microsoft.com/office/drawing/2014/main" id="{1214BC3C-3338-49E6-BCAA-377AF2107697}"/>
                </a:ext>
              </a:extLst>
            </p:cNvPr>
            <p:cNvSpPr>
              <a:spLocks noChangeAspect="1"/>
            </p:cNvSpPr>
            <p:nvPr/>
          </p:nvSpPr>
          <p:spPr>
            <a:xfrm>
              <a:off x="1044633" y="6359583"/>
              <a:ext cx="126000" cy="126000"/>
            </a:xfrm>
            <a:prstGeom prst="rect">
              <a:avLst/>
            </a:prstGeom>
            <a:solidFill>
              <a:srgbClr val="A4A5B4">
                <a:alpha val="52261"/>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 name="矩形 10">
              <a:extLst>
                <a:ext uri="{FF2B5EF4-FFF2-40B4-BE49-F238E27FC236}">
                  <a16:creationId xmlns:a16="http://schemas.microsoft.com/office/drawing/2014/main" id="{32314810-882C-4940-9834-900D4E8DBEA7}"/>
                </a:ext>
              </a:extLst>
            </p:cNvPr>
            <p:cNvSpPr>
              <a:spLocks noChangeAspect="1"/>
            </p:cNvSpPr>
            <p:nvPr/>
          </p:nvSpPr>
          <p:spPr>
            <a:xfrm>
              <a:off x="958850" y="6273800"/>
              <a:ext cx="162000" cy="162000"/>
            </a:xfrm>
            <a:prstGeom prst="rect">
              <a:avLst/>
            </a:prstGeom>
            <a:solidFill>
              <a:srgbClr val="BDE5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12" name="矩形 11">
              <a:extLst>
                <a:ext uri="{FF2B5EF4-FFF2-40B4-BE49-F238E27FC236}">
                  <a16:creationId xmlns:a16="http://schemas.microsoft.com/office/drawing/2014/main" id="{0181EAE2-2F3F-434B-80AD-5BD07CE48647}"/>
                </a:ext>
              </a:extLst>
            </p:cNvPr>
            <p:cNvSpPr/>
            <p:nvPr/>
          </p:nvSpPr>
          <p:spPr>
            <a:xfrm>
              <a:off x="1154141" y="6263086"/>
              <a:ext cx="66617" cy="66617"/>
            </a:xfrm>
            <a:prstGeom prst="rect">
              <a:avLst/>
            </a:prstGeom>
            <a:solidFill>
              <a:srgbClr val="A4A5B4">
                <a:alpha val="52261"/>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13" name="文本框 12">
            <a:extLst>
              <a:ext uri="{FF2B5EF4-FFF2-40B4-BE49-F238E27FC236}">
                <a16:creationId xmlns:a16="http://schemas.microsoft.com/office/drawing/2014/main" id="{C88FAC7A-A690-4B54-BC49-233FB6CE9BFB}"/>
              </a:ext>
            </a:extLst>
          </p:cNvPr>
          <p:cNvSpPr txBox="1"/>
          <p:nvPr/>
        </p:nvSpPr>
        <p:spPr>
          <a:xfrm>
            <a:off x="4025326" y="1694342"/>
            <a:ext cx="3340843" cy="1656864"/>
          </a:xfrm>
          <a:prstGeom prst="rect">
            <a:avLst/>
          </a:prstGeom>
          <a:noFill/>
        </p:spPr>
        <p:txBody>
          <a:bodyPr wrap="square" rtlCol="0">
            <a:spAutoFit/>
          </a:bodyPr>
          <a:lstStyle>
            <a:defPPr>
              <a:defRPr lang="zh-CN"/>
            </a:defPPr>
            <a:lvl1pPr marL="139700" indent="-127000">
              <a:lnSpc>
                <a:spcPct val="120000"/>
              </a:lnSpc>
              <a:spcBef>
                <a:spcPts val="685"/>
              </a:spcBef>
              <a:buFont typeface="Arial" panose="020B0604020202020204" pitchFamily="34" charset="0"/>
              <a:buChar char="•"/>
              <a:defRPr sz="800" b="1" spc="10">
                <a:solidFill>
                  <a:schemeClr val="tx1">
                    <a:lumMod val="65000"/>
                    <a:lumOff val="35000"/>
                  </a:schemeClr>
                </a:solidFill>
                <a:latin typeface="Arial" panose="02000000000000000000" pitchFamily="2" charset="-122"/>
                <a:ea typeface="FZLanTingHeiS-R-GB" panose="02000000000000000000" pitchFamily="2" charset="-122"/>
                <a:cs typeface="方正超粗黑简体"/>
              </a:defRPr>
            </a:lvl1pPr>
          </a:lstStyle>
          <a:p>
            <a:pPr>
              <a:lnSpc>
                <a:spcPct val="100000"/>
              </a:lnSpc>
            </a:pPr>
            <a:r>
              <a:rPr sz="1000" b="0" u="none"/>
              <a:t>Features a 4K professional camera and supports Auto-Framing and intelligent speaker centering.</a:t>
            </a:r>
          </a:p>
          <a:p>
            <a:pPr>
              <a:lnSpc>
                <a:spcPct val="100000"/>
              </a:lnSpc>
            </a:pPr>
            <a:r>
              <a:rPr sz="1000" b="0" u="none"/>
              <a:t>Huawei's proprietary VME technology removes noise from motion images, for enhanced video quality.</a:t>
            </a:r>
          </a:p>
          <a:p>
            <a:pPr>
              <a:lnSpc>
                <a:spcPct val="100000"/>
              </a:lnSpc>
            </a:pPr>
            <a:r>
              <a:rPr sz="1000" b="0" u="none"/>
              <a:t>H.265 1080p multistream conferences, allowing endpoints to encode and decode multiple channels of streams in different formats at the same time, and users to flexibly adjust the continuous presence layout and view any site.</a:t>
            </a:r>
          </a:p>
        </p:txBody>
      </p:sp>
      <p:sp>
        <p:nvSpPr>
          <p:cNvPr id="25" name="文本框 24">
            <a:extLst>
              <a:ext uri="{FF2B5EF4-FFF2-40B4-BE49-F238E27FC236}">
                <a16:creationId xmlns:a16="http://schemas.microsoft.com/office/drawing/2014/main" id="{849874DE-C001-442D-BDF3-74EFB2173B2E}"/>
              </a:ext>
            </a:extLst>
          </p:cNvPr>
          <p:cNvSpPr txBox="1"/>
          <p:nvPr/>
        </p:nvSpPr>
        <p:spPr>
          <a:xfrm>
            <a:off x="4433420" y="5479384"/>
            <a:ext cx="1134606" cy="292388"/>
          </a:xfrm>
          <a:prstGeom prst="rect">
            <a:avLst/>
          </a:prstGeom>
          <a:noFill/>
        </p:spPr>
        <p:txBody>
          <a:bodyPr wrap="none" lIns="0" rtlCol="0">
            <a:spAutoFit/>
          </a:bodyPr>
          <a:lstStyle>
            <a:defPPr>
              <a:defRPr lang="zh-CN"/>
            </a:defPPr>
            <a:lvl1pPr>
              <a:defRPr sz="1300" spc="15">
                <a:latin typeface="Arial" panose="02000000000000000000" pitchFamily="2" charset="-122"/>
                <a:ea typeface="FZLanTingHeiS-B-GB" panose="02000000000000000000" pitchFamily="2" charset="-122"/>
                <a:cs typeface="方正兰亭粗黑简体"/>
              </a:defRPr>
            </a:lvl1pPr>
          </a:lstStyle>
          <a:p>
            <a:r>
              <a:rPr b="0" u="none"/>
              <a:t>Hi-Fi Audio</a:t>
            </a:r>
          </a:p>
        </p:txBody>
      </p:sp>
      <p:grpSp>
        <p:nvGrpSpPr>
          <p:cNvPr id="26" name="组合 25">
            <a:extLst>
              <a:ext uri="{FF2B5EF4-FFF2-40B4-BE49-F238E27FC236}">
                <a16:creationId xmlns:a16="http://schemas.microsoft.com/office/drawing/2014/main" id="{DF2D007B-32AA-4D44-9760-AD90505EE947}"/>
              </a:ext>
            </a:extLst>
          </p:cNvPr>
          <p:cNvGrpSpPr>
            <a:grpSpLocks noChangeAspect="1"/>
          </p:cNvGrpSpPr>
          <p:nvPr/>
        </p:nvGrpSpPr>
        <p:grpSpPr>
          <a:xfrm>
            <a:off x="4068216" y="5543638"/>
            <a:ext cx="234000" cy="198788"/>
            <a:chOff x="958850" y="6263086"/>
            <a:chExt cx="261908" cy="222497"/>
          </a:xfrm>
        </p:grpSpPr>
        <p:sp>
          <p:nvSpPr>
            <p:cNvPr id="27" name="矩形 26">
              <a:extLst>
                <a:ext uri="{FF2B5EF4-FFF2-40B4-BE49-F238E27FC236}">
                  <a16:creationId xmlns:a16="http://schemas.microsoft.com/office/drawing/2014/main" id="{DF320D24-4BA2-4C02-AC71-D1D7634A8D08}"/>
                </a:ext>
              </a:extLst>
            </p:cNvPr>
            <p:cNvSpPr>
              <a:spLocks noChangeAspect="1"/>
            </p:cNvSpPr>
            <p:nvPr/>
          </p:nvSpPr>
          <p:spPr>
            <a:xfrm>
              <a:off x="1044633" y="6359583"/>
              <a:ext cx="126000" cy="126000"/>
            </a:xfrm>
            <a:prstGeom prst="rect">
              <a:avLst/>
            </a:prstGeom>
            <a:solidFill>
              <a:srgbClr val="A4A5B4">
                <a:alpha val="52261"/>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8" name="矩形 27">
              <a:extLst>
                <a:ext uri="{FF2B5EF4-FFF2-40B4-BE49-F238E27FC236}">
                  <a16:creationId xmlns:a16="http://schemas.microsoft.com/office/drawing/2014/main" id="{A95B0577-69C8-4513-8702-B723D7D4BAEF}"/>
                </a:ext>
              </a:extLst>
            </p:cNvPr>
            <p:cNvSpPr>
              <a:spLocks noChangeAspect="1"/>
            </p:cNvSpPr>
            <p:nvPr/>
          </p:nvSpPr>
          <p:spPr>
            <a:xfrm>
              <a:off x="958850" y="6273800"/>
              <a:ext cx="162000" cy="162000"/>
            </a:xfrm>
            <a:prstGeom prst="rect">
              <a:avLst/>
            </a:prstGeom>
            <a:solidFill>
              <a:srgbClr val="BDE5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29" name="矩形 28">
              <a:extLst>
                <a:ext uri="{FF2B5EF4-FFF2-40B4-BE49-F238E27FC236}">
                  <a16:creationId xmlns:a16="http://schemas.microsoft.com/office/drawing/2014/main" id="{5E0A761D-C27F-49DC-84BD-4095E48FA4C6}"/>
                </a:ext>
              </a:extLst>
            </p:cNvPr>
            <p:cNvSpPr/>
            <p:nvPr/>
          </p:nvSpPr>
          <p:spPr>
            <a:xfrm>
              <a:off x="1154141" y="6263086"/>
              <a:ext cx="66617" cy="66617"/>
            </a:xfrm>
            <a:prstGeom prst="rect">
              <a:avLst/>
            </a:prstGeom>
            <a:solidFill>
              <a:srgbClr val="A4A5B4">
                <a:alpha val="52261"/>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30" name="文本框 29">
            <a:extLst>
              <a:ext uri="{FF2B5EF4-FFF2-40B4-BE49-F238E27FC236}">
                <a16:creationId xmlns:a16="http://schemas.microsoft.com/office/drawing/2014/main" id="{CF93E309-7BD3-4EFB-B8A3-4BBCF56EFA32}"/>
              </a:ext>
            </a:extLst>
          </p:cNvPr>
          <p:cNvSpPr txBox="1"/>
          <p:nvPr/>
        </p:nvSpPr>
        <p:spPr>
          <a:xfrm>
            <a:off x="3981646" y="5808795"/>
            <a:ext cx="3376859" cy="2092881"/>
          </a:xfrm>
          <a:prstGeom prst="rect">
            <a:avLst/>
          </a:prstGeom>
          <a:noFill/>
        </p:spPr>
        <p:txBody>
          <a:bodyPr wrap="square" rtlCol="0">
            <a:spAutoFit/>
          </a:bodyPr>
          <a:lstStyle>
            <a:defPPr>
              <a:defRPr lang="zh-CN"/>
            </a:defPPr>
            <a:lvl1pPr marL="139700" indent="-127000">
              <a:lnSpc>
                <a:spcPct val="120000"/>
              </a:lnSpc>
              <a:spcBef>
                <a:spcPts val="685"/>
              </a:spcBef>
              <a:buFont typeface="Arial" panose="020B0604020202020204" pitchFamily="34" charset="0"/>
              <a:buChar char="•"/>
              <a:defRPr sz="800" b="1" spc="10">
                <a:solidFill>
                  <a:schemeClr val="tx1">
                    <a:lumMod val="65000"/>
                    <a:lumOff val="35000"/>
                  </a:schemeClr>
                </a:solidFill>
                <a:latin typeface="Arial" panose="02000000000000000000" pitchFamily="2" charset="-122"/>
                <a:ea typeface="FZLanTingHeiS-R-GB" panose="02000000000000000000" pitchFamily="2" charset="-122"/>
                <a:cs typeface="方正超粗黑简体"/>
              </a:defRPr>
            </a:lvl1pPr>
          </a:lstStyle>
          <a:p>
            <a:pPr>
              <a:lnSpc>
                <a:spcPct val="100000"/>
              </a:lnSpc>
              <a:spcBef>
                <a:spcPts val="0"/>
              </a:spcBef>
            </a:pPr>
            <a:r>
              <a:rPr sz="1000" b="0" u="none"/>
              <a:t>The built-in microphone array features an 8 m sound pickup distance and uses intelligent algorithms to ensure lossless voice pickup, encoding, decoding, and transmission.</a:t>
            </a:r>
          </a:p>
          <a:p>
            <a:pPr>
              <a:lnSpc>
                <a:spcPct val="100000"/>
              </a:lnSpc>
              <a:spcBef>
                <a:spcPts val="0"/>
              </a:spcBef>
            </a:pPr>
            <a:r>
              <a:rPr sz="1000" b="0" u="none"/>
              <a:t>Opus + NetATE + AJB, to ensure 80% PLC for audio</a:t>
            </a:r>
          </a:p>
          <a:p>
            <a:pPr>
              <a:lnSpc>
                <a:spcPct val="100000"/>
              </a:lnSpc>
              <a:spcBef>
                <a:spcPts val="0"/>
              </a:spcBef>
            </a:pPr>
            <a:r>
              <a:rPr sz="1000" b="0" u="none"/>
              <a:t>Crystal clear audio, with acoustic echo cancellation (AEC), automatic noise gain (ANG), and automatic gain control (AGC)</a:t>
            </a:r>
          </a:p>
          <a:p>
            <a:pPr>
              <a:lnSpc>
                <a:spcPct val="100000"/>
              </a:lnSpc>
              <a:spcBef>
                <a:spcPts val="0"/>
              </a:spcBef>
            </a:pPr>
            <a:r>
              <a:rPr sz="1000" b="0" u="none"/>
              <a:t>Audio multistreaming, enabling endpoints to decode multiple channels of audio streams at the same time, mix them, and output them, to reduce platform resource consumption</a:t>
            </a:r>
          </a:p>
        </p:txBody>
      </p:sp>
      <p:sp>
        <p:nvSpPr>
          <p:cNvPr id="32" name="矩形 31">
            <a:extLst>
              <a:ext uri="{FF2B5EF4-FFF2-40B4-BE49-F238E27FC236}">
                <a16:creationId xmlns:a16="http://schemas.microsoft.com/office/drawing/2014/main" id="{4D9ECDB4-89BA-4F04-A785-0E4AC2EA5CE8}"/>
              </a:ext>
            </a:extLst>
          </p:cNvPr>
          <p:cNvSpPr/>
          <p:nvPr/>
        </p:nvSpPr>
        <p:spPr>
          <a:xfrm>
            <a:off x="0" y="10083800"/>
            <a:ext cx="2474595" cy="177800"/>
          </a:xfrm>
          <a:prstGeom prst="rect">
            <a:avLst/>
          </a:prstGeom>
          <a:solidFill>
            <a:srgbClr val="DDE2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3" name="矩形 32">
            <a:extLst>
              <a:ext uri="{FF2B5EF4-FFF2-40B4-BE49-F238E27FC236}">
                <a16:creationId xmlns:a16="http://schemas.microsoft.com/office/drawing/2014/main" id="{755A2D58-198C-4658-95B0-1940E9E3049C}"/>
              </a:ext>
            </a:extLst>
          </p:cNvPr>
          <p:cNvSpPr/>
          <p:nvPr/>
        </p:nvSpPr>
        <p:spPr>
          <a:xfrm>
            <a:off x="2639122" y="10083800"/>
            <a:ext cx="4917378" cy="177800"/>
          </a:xfrm>
          <a:prstGeom prst="rect">
            <a:avLst/>
          </a:prstGeom>
          <a:solidFill>
            <a:srgbClr val="DDE2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5" name="文本框 34">
            <a:extLst>
              <a:ext uri="{FF2B5EF4-FFF2-40B4-BE49-F238E27FC236}">
                <a16:creationId xmlns:a16="http://schemas.microsoft.com/office/drawing/2014/main" id="{7EA4D811-4B76-437C-94CB-8FE16C10CD77}"/>
              </a:ext>
            </a:extLst>
          </p:cNvPr>
          <p:cNvSpPr txBox="1"/>
          <p:nvPr/>
        </p:nvSpPr>
        <p:spPr>
          <a:xfrm>
            <a:off x="4452571" y="3671282"/>
            <a:ext cx="688330" cy="292388"/>
          </a:xfrm>
          <a:prstGeom prst="rect">
            <a:avLst/>
          </a:prstGeom>
          <a:noFill/>
        </p:spPr>
        <p:txBody>
          <a:bodyPr wrap="none" lIns="0" rtlCol="0">
            <a:spAutoFit/>
          </a:bodyPr>
          <a:lstStyle>
            <a:defPPr>
              <a:defRPr lang="zh-CN"/>
            </a:defPPr>
            <a:lvl1pPr>
              <a:defRPr sz="1300" spc="15">
                <a:latin typeface="Arial" panose="02000000000000000000" pitchFamily="2" charset="-122"/>
                <a:ea typeface="FZLanTingHeiS-B-GB" panose="02000000000000000000" pitchFamily="2" charset="-122"/>
                <a:cs typeface="方正兰亭粗黑简体"/>
              </a:defRPr>
            </a:lvl1pPr>
          </a:lstStyle>
          <a:p>
            <a:r>
              <a:rPr b="0" u="none"/>
              <a:t>BYOM</a:t>
            </a:r>
          </a:p>
        </p:txBody>
      </p:sp>
      <p:grpSp>
        <p:nvGrpSpPr>
          <p:cNvPr id="36" name="组合 35">
            <a:extLst>
              <a:ext uri="{FF2B5EF4-FFF2-40B4-BE49-F238E27FC236}">
                <a16:creationId xmlns:a16="http://schemas.microsoft.com/office/drawing/2014/main" id="{DF312BE2-C3DB-4509-9DEC-D5DCB9A5A11C}"/>
              </a:ext>
            </a:extLst>
          </p:cNvPr>
          <p:cNvGrpSpPr>
            <a:grpSpLocks noChangeAspect="1"/>
          </p:cNvGrpSpPr>
          <p:nvPr/>
        </p:nvGrpSpPr>
        <p:grpSpPr>
          <a:xfrm>
            <a:off x="4087367" y="3735536"/>
            <a:ext cx="234000" cy="198788"/>
            <a:chOff x="958850" y="6263086"/>
            <a:chExt cx="261908" cy="222497"/>
          </a:xfrm>
        </p:grpSpPr>
        <p:sp>
          <p:nvSpPr>
            <p:cNvPr id="37" name="矩形 36">
              <a:extLst>
                <a:ext uri="{FF2B5EF4-FFF2-40B4-BE49-F238E27FC236}">
                  <a16:creationId xmlns:a16="http://schemas.microsoft.com/office/drawing/2014/main" id="{1EBD939E-41AD-497A-80C9-DFE3BAAA52E9}"/>
                </a:ext>
              </a:extLst>
            </p:cNvPr>
            <p:cNvSpPr>
              <a:spLocks noChangeAspect="1"/>
            </p:cNvSpPr>
            <p:nvPr/>
          </p:nvSpPr>
          <p:spPr>
            <a:xfrm>
              <a:off x="1044633" y="6359583"/>
              <a:ext cx="126000" cy="126000"/>
            </a:xfrm>
            <a:prstGeom prst="rect">
              <a:avLst/>
            </a:prstGeom>
            <a:solidFill>
              <a:srgbClr val="A4A5B4">
                <a:alpha val="52261"/>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8" name="矩形 37">
              <a:extLst>
                <a:ext uri="{FF2B5EF4-FFF2-40B4-BE49-F238E27FC236}">
                  <a16:creationId xmlns:a16="http://schemas.microsoft.com/office/drawing/2014/main" id="{2F504B3D-D0C2-406D-B0BA-B96D76FB1022}"/>
                </a:ext>
              </a:extLst>
            </p:cNvPr>
            <p:cNvSpPr>
              <a:spLocks noChangeAspect="1"/>
            </p:cNvSpPr>
            <p:nvPr/>
          </p:nvSpPr>
          <p:spPr>
            <a:xfrm>
              <a:off x="958850" y="6273800"/>
              <a:ext cx="162000" cy="162000"/>
            </a:xfrm>
            <a:prstGeom prst="rect">
              <a:avLst/>
            </a:prstGeom>
            <a:solidFill>
              <a:srgbClr val="BDE5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39" name="矩形 38">
              <a:extLst>
                <a:ext uri="{FF2B5EF4-FFF2-40B4-BE49-F238E27FC236}">
                  <a16:creationId xmlns:a16="http://schemas.microsoft.com/office/drawing/2014/main" id="{40985C57-9478-46C1-9150-3407FB4BA010}"/>
                </a:ext>
              </a:extLst>
            </p:cNvPr>
            <p:cNvSpPr/>
            <p:nvPr/>
          </p:nvSpPr>
          <p:spPr>
            <a:xfrm>
              <a:off x="1154141" y="6263086"/>
              <a:ext cx="66617" cy="66617"/>
            </a:xfrm>
            <a:prstGeom prst="rect">
              <a:avLst/>
            </a:prstGeom>
            <a:solidFill>
              <a:srgbClr val="A4A5B4">
                <a:alpha val="52261"/>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40" name="文本框 39">
            <a:extLst>
              <a:ext uri="{FF2B5EF4-FFF2-40B4-BE49-F238E27FC236}">
                <a16:creationId xmlns:a16="http://schemas.microsoft.com/office/drawing/2014/main" id="{36DFF5E5-3D67-431B-AA1E-FD72E9B1FFE2}"/>
              </a:ext>
            </a:extLst>
          </p:cNvPr>
          <p:cNvSpPr txBox="1"/>
          <p:nvPr/>
        </p:nvSpPr>
        <p:spPr>
          <a:xfrm>
            <a:off x="3989310" y="4114137"/>
            <a:ext cx="3340843" cy="1277529"/>
          </a:xfrm>
          <a:prstGeom prst="rect">
            <a:avLst/>
          </a:prstGeom>
          <a:noFill/>
        </p:spPr>
        <p:txBody>
          <a:bodyPr wrap="square" rtlCol="0">
            <a:spAutoFit/>
          </a:bodyPr>
          <a:lstStyle>
            <a:defPPr>
              <a:defRPr lang="zh-CN"/>
            </a:defPPr>
            <a:lvl1pPr marL="139700" indent="-127000">
              <a:lnSpc>
                <a:spcPct val="120000"/>
              </a:lnSpc>
              <a:spcBef>
                <a:spcPts val="685"/>
              </a:spcBef>
              <a:buFont typeface="Arial" panose="020B0604020202020204" pitchFamily="34" charset="0"/>
              <a:buChar char="•"/>
              <a:defRPr sz="800" b="1" spc="10">
                <a:solidFill>
                  <a:schemeClr val="tx1">
                    <a:lumMod val="65000"/>
                    <a:lumOff val="35000"/>
                  </a:schemeClr>
                </a:solidFill>
                <a:latin typeface="Arial" panose="02000000000000000000" pitchFamily="2" charset="-122"/>
                <a:ea typeface="FZLanTingHeiS-R-GB" panose="02000000000000000000" pitchFamily="2" charset="-122"/>
                <a:cs typeface="方正超粗黑简体"/>
              </a:defRPr>
            </a:lvl1pPr>
          </a:lstStyle>
          <a:p>
            <a:r>
              <a:rPr sz="1000" b="0" u="none"/>
              <a:t>Bring Your Own Meeting (BYOM), allowing you to invoke the camera, microphone, external display, and speaker of the Bar 210 after initiating or joining in a cloud conference on the PC to have better conference experience</a:t>
            </a:r>
          </a:p>
          <a:p>
            <a:r>
              <a:rPr sz="1000" b="0" u="none"/>
              <a:t>Support for wired screen projection via Type-C</a:t>
            </a:r>
          </a:p>
        </p:txBody>
      </p:sp>
      <p:sp>
        <p:nvSpPr>
          <p:cNvPr id="42" name="文本框 41">
            <a:extLst>
              <a:ext uri="{FF2B5EF4-FFF2-40B4-BE49-F238E27FC236}">
                <a16:creationId xmlns:a16="http://schemas.microsoft.com/office/drawing/2014/main" id="{29EA75FB-F670-4F4A-BCCF-7E09B6783CDD}"/>
              </a:ext>
            </a:extLst>
          </p:cNvPr>
          <p:cNvSpPr txBox="1"/>
          <p:nvPr/>
        </p:nvSpPr>
        <p:spPr>
          <a:xfrm>
            <a:off x="4465272" y="8191212"/>
            <a:ext cx="1903778" cy="292388"/>
          </a:xfrm>
          <a:prstGeom prst="rect">
            <a:avLst/>
          </a:prstGeom>
          <a:noFill/>
        </p:spPr>
        <p:txBody>
          <a:bodyPr wrap="square" lIns="0" rtlCol="0">
            <a:spAutoFit/>
          </a:bodyPr>
          <a:lstStyle>
            <a:defPPr>
              <a:defRPr lang="zh-CN"/>
            </a:defPPr>
            <a:lvl1pPr>
              <a:defRPr sz="1300" spc="15">
                <a:latin typeface="Arial" panose="02000000000000000000" pitchFamily="2" charset="-122"/>
                <a:ea typeface="FZLanTingHeiS-B-GB" panose="02000000000000000000" pitchFamily="2" charset="-122"/>
                <a:cs typeface="方正兰亭粗黑简体"/>
              </a:defRPr>
            </a:lvl1pPr>
          </a:lstStyle>
          <a:p>
            <a:r>
              <a:rPr b="0" u="none"/>
              <a:t>Easy Operations</a:t>
            </a:r>
          </a:p>
        </p:txBody>
      </p:sp>
      <p:grpSp>
        <p:nvGrpSpPr>
          <p:cNvPr id="43" name="组合 42">
            <a:extLst>
              <a:ext uri="{FF2B5EF4-FFF2-40B4-BE49-F238E27FC236}">
                <a16:creationId xmlns:a16="http://schemas.microsoft.com/office/drawing/2014/main" id="{AA6EC8E2-C2E4-48C2-9B89-34B05FB29247}"/>
              </a:ext>
            </a:extLst>
          </p:cNvPr>
          <p:cNvGrpSpPr>
            <a:grpSpLocks noChangeAspect="1"/>
          </p:cNvGrpSpPr>
          <p:nvPr/>
        </p:nvGrpSpPr>
        <p:grpSpPr>
          <a:xfrm>
            <a:off x="4100068" y="8255466"/>
            <a:ext cx="234000" cy="198788"/>
            <a:chOff x="958850" y="6263086"/>
            <a:chExt cx="261908" cy="222497"/>
          </a:xfrm>
        </p:grpSpPr>
        <p:sp>
          <p:nvSpPr>
            <p:cNvPr id="44" name="矩形 43">
              <a:extLst>
                <a:ext uri="{FF2B5EF4-FFF2-40B4-BE49-F238E27FC236}">
                  <a16:creationId xmlns:a16="http://schemas.microsoft.com/office/drawing/2014/main" id="{D2E1756F-354B-45BE-97FF-E5D0C56B743F}"/>
                </a:ext>
              </a:extLst>
            </p:cNvPr>
            <p:cNvSpPr>
              <a:spLocks noChangeAspect="1"/>
            </p:cNvSpPr>
            <p:nvPr/>
          </p:nvSpPr>
          <p:spPr>
            <a:xfrm>
              <a:off x="1044633" y="6359583"/>
              <a:ext cx="126000" cy="126000"/>
            </a:xfrm>
            <a:prstGeom prst="rect">
              <a:avLst/>
            </a:prstGeom>
            <a:solidFill>
              <a:srgbClr val="A4A5B4">
                <a:alpha val="52261"/>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5" name="矩形 44">
              <a:extLst>
                <a:ext uri="{FF2B5EF4-FFF2-40B4-BE49-F238E27FC236}">
                  <a16:creationId xmlns:a16="http://schemas.microsoft.com/office/drawing/2014/main" id="{1277133B-6DEC-4EC7-B84B-675D4BC75C21}"/>
                </a:ext>
              </a:extLst>
            </p:cNvPr>
            <p:cNvSpPr>
              <a:spLocks noChangeAspect="1"/>
            </p:cNvSpPr>
            <p:nvPr/>
          </p:nvSpPr>
          <p:spPr>
            <a:xfrm>
              <a:off x="958850" y="6273800"/>
              <a:ext cx="162000" cy="162000"/>
            </a:xfrm>
            <a:prstGeom prst="rect">
              <a:avLst/>
            </a:prstGeom>
            <a:solidFill>
              <a:srgbClr val="BDE5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46" name="矩形 45">
              <a:extLst>
                <a:ext uri="{FF2B5EF4-FFF2-40B4-BE49-F238E27FC236}">
                  <a16:creationId xmlns:a16="http://schemas.microsoft.com/office/drawing/2014/main" id="{E16675AD-AD35-4573-BA67-39921460EF71}"/>
                </a:ext>
              </a:extLst>
            </p:cNvPr>
            <p:cNvSpPr/>
            <p:nvPr/>
          </p:nvSpPr>
          <p:spPr>
            <a:xfrm>
              <a:off x="1154141" y="6263086"/>
              <a:ext cx="66617" cy="66617"/>
            </a:xfrm>
            <a:prstGeom prst="rect">
              <a:avLst/>
            </a:prstGeom>
            <a:solidFill>
              <a:srgbClr val="A4A5B4">
                <a:alpha val="52261"/>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47" name="文本框 46">
            <a:extLst>
              <a:ext uri="{FF2B5EF4-FFF2-40B4-BE49-F238E27FC236}">
                <a16:creationId xmlns:a16="http://schemas.microsoft.com/office/drawing/2014/main" id="{AEBECEB4-0B76-466D-8B01-0AD4D5B7E0C8}"/>
              </a:ext>
            </a:extLst>
          </p:cNvPr>
          <p:cNvSpPr txBox="1"/>
          <p:nvPr/>
        </p:nvSpPr>
        <p:spPr>
          <a:xfrm>
            <a:off x="4043010" y="8713817"/>
            <a:ext cx="3021073" cy="723531"/>
          </a:xfrm>
          <a:prstGeom prst="rect">
            <a:avLst/>
          </a:prstGeom>
          <a:noFill/>
        </p:spPr>
        <p:txBody>
          <a:bodyPr wrap="square" rtlCol="0">
            <a:spAutoFit/>
          </a:bodyPr>
          <a:lstStyle>
            <a:defPPr>
              <a:defRPr lang="zh-CN"/>
            </a:defPPr>
            <a:lvl1pPr marL="139700" indent="-127000">
              <a:lnSpc>
                <a:spcPct val="120000"/>
              </a:lnSpc>
              <a:spcBef>
                <a:spcPts val="685"/>
              </a:spcBef>
              <a:buFont typeface="Arial" panose="020B0604020202020204" pitchFamily="34" charset="0"/>
              <a:buChar char="•"/>
              <a:defRPr sz="800" b="1" spc="10">
                <a:solidFill>
                  <a:schemeClr val="tx1">
                    <a:lumMod val="65000"/>
                    <a:lumOff val="35000"/>
                  </a:schemeClr>
                </a:solidFill>
                <a:latin typeface="Arial" panose="02000000000000000000" pitchFamily="2" charset="-122"/>
                <a:ea typeface="FZLanTingHeiS-R-GB" panose="02000000000000000000" pitchFamily="2" charset="-122"/>
                <a:cs typeface="方正超粗黑简体"/>
              </a:defRPr>
            </a:lvl1pPr>
          </a:lstStyle>
          <a:p>
            <a:r>
              <a:rPr sz="1000" b="0" u="none"/>
              <a:t>Manual mechanical PTZ camera with 3x digital zoom, covering every corner of the conference room</a:t>
            </a:r>
            <a:endParaRPr lang="en-US" altLang="zh-CN" sz="1000" b="0" dirty="0"/>
          </a:p>
          <a:p>
            <a:r>
              <a:rPr sz="1000" b="0" u="none"/>
              <a:t>Comes with a next-generation remote control for effortless operation</a:t>
            </a:r>
            <a:endParaRPr lang="en-US" altLang="zh-CN" sz="1000" b="0" dirty="0"/>
          </a:p>
        </p:txBody>
      </p:sp>
      <p:grpSp>
        <p:nvGrpSpPr>
          <p:cNvPr id="79" name="组合 78">
            <a:extLst>
              <a:ext uri="{FF2B5EF4-FFF2-40B4-BE49-F238E27FC236}">
                <a16:creationId xmlns:a16="http://schemas.microsoft.com/office/drawing/2014/main" id="{B151EF98-4230-432C-AEF6-CCA6573C59D8}"/>
              </a:ext>
            </a:extLst>
          </p:cNvPr>
          <p:cNvGrpSpPr/>
          <p:nvPr/>
        </p:nvGrpSpPr>
        <p:grpSpPr>
          <a:xfrm>
            <a:off x="486844" y="3585764"/>
            <a:ext cx="3224993" cy="1813488"/>
            <a:chOff x="465889" y="5736840"/>
            <a:chExt cx="3224993" cy="1813488"/>
          </a:xfrm>
        </p:grpSpPr>
        <p:sp>
          <p:nvSpPr>
            <p:cNvPr id="34" name="矩形: 圆角 33">
              <a:extLst>
                <a:ext uri="{FF2B5EF4-FFF2-40B4-BE49-F238E27FC236}">
                  <a16:creationId xmlns:a16="http://schemas.microsoft.com/office/drawing/2014/main" id="{26477200-F417-4DBA-BEC5-9C6DE65E0426}"/>
                </a:ext>
              </a:extLst>
            </p:cNvPr>
            <p:cNvSpPr/>
            <p:nvPr/>
          </p:nvSpPr>
          <p:spPr>
            <a:xfrm>
              <a:off x="465889" y="5736840"/>
              <a:ext cx="3224993" cy="1813488"/>
            </a:xfrm>
            <a:prstGeom prst="roundRect">
              <a:avLst>
                <a:gd name="adj" fmla="val 8728"/>
              </a:avLst>
            </a:prstGeom>
            <a:solidFill>
              <a:srgbClr val="F8FAFC"/>
            </a:solidFill>
            <a:ln>
              <a:solidFill>
                <a:srgbClr val="F2F5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53" name="图形 52">
              <a:extLst>
                <a:ext uri="{FF2B5EF4-FFF2-40B4-BE49-F238E27FC236}">
                  <a16:creationId xmlns:a16="http://schemas.microsoft.com/office/drawing/2014/main" id="{7E40A8F9-C1E3-4260-8CF1-538571B1EE7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616076" y="6859535"/>
              <a:ext cx="319987" cy="319987"/>
            </a:xfrm>
            <a:prstGeom prst="rect">
              <a:avLst/>
            </a:prstGeom>
          </p:spPr>
        </p:pic>
        <p:sp>
          <p:nvSpPr>
            <p:cNvPr id="56" name="矩形 55">
              <a:extLst>
                <a:ext uri="{FF2B5EF4-FFF2-40B4-BE49-F238E27FC236}">
                  <a16:creationId xmlns:a16="http://schemas.microsoft.com/office/drawing/2014/main" id="{57655856-60AC-47C2-8BC0-360F2348E425}"/>
                </a:ext>
              </a:extLst>
            </p:cNvPr>
            <p:cNvSpPr/>
            <p:nvPr/>
          </p:nvSpPr>
          <p:spPr>
            <a:xfrm>
              <a:off x="1492250" y="7189842"/>
              <a:ext cx="607282" cy="276999"/>
            </a:xfrm>
            <a:prstGeom prst="rect">
              <a:avLst/>
            </a:prstGeom>
          </p:spPr>
          <p:txBody>
            <a:bodyPr wrap="none">
              <a:spAutoFit/>
            </a:bodyPr>
            <a:lstStyle/>
            <a:p>
              <a:r>
                <a:rPr sz="1200" b="0" u="none"/>
                <a:t>Type-C</a:t>
              </a:r>
            </a:p>
          </p:txBody>
        </p:sp>
        <p:pic>
          <p:nvPicPr>
            <p:cNvPr id="58" name="图片 57">
              <a:extLst>
                <a:ext uri="{FF2B5EF4-FFF2-40B4-BE49-F238E27FC236}">
                  <a16:creationId xmlns:a16="http://schemas.microsoft.com/office/drawing/2014/main" id="{8F2BBA8D-2CEF-47F4-B53C-E30B8A430D6E}"/>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2041143" y="6310998"/>
              <a:ext cx="1126650" cy="628138"/>
            </a:xfrm>
            <a:prstGeom prst="rect">
              <a:avLst/>
            </a:prstGeom>
          </p:spPr>
        </p:pic>
        <p:pic>
          <p:nvPicPr>
            <p:cNvPr id="60" name="图片 59">
              <a:extLst>
                <a:ext uri="{FF2B5EF4-FFF2-40B4-BE49-F238E27FC236}">
                  <a16:creationId xmlns:a16="http://schemas.microsoft.com/office/drawing/2014/main" id="{F61DC566-ADE7-48CD-8196-239CB280E90C}"/>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3183332" y="6310998"/>
              <a:ext cx="282890" cy="680392"/>
            </a:xfrm>
            <a:prstGeom prst="rect">
              <a:avLst/>
            </a:prstGeom>
          </p:spPr>
        </p:pic>
        <p:pic>
          <p:nvPicPr>
            <p:cNvPr id="62" name="图片 61">
              <a:extLst>
                <a:ext uri="{FF2B5EF4-FFF2-40B4-BE49-F238E27FC236}">
                  <a16:creationId xmlns:a16="http://schemas.microsoft.com/office/drawing/2014/main" id="{CA0E2CD2-E3C6-4EA1-9354-B825D12EC3A4}"/>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2210747" y="6321010"/>
              <a:ext cx="805503" cy="555948"/>
            </a:xfrm>
            <a:prstGeom prst="rect">
              <a:avLst/>
            </a:prstGeom>
          </p:spPr>
        </p:pic>
        <p:pic>
          <p:nvPicPr>
            <p:cNvPr id="63" name="图片 62">
              <a:extLst>
                <a:ext uri="{FF2B5EF4-FFF2-40B4-BE49-F238E27FC236}">
                  <a16:creationId xmlns:a16="http://schemas.microsoft.com/office/drawing/2014/main" id="{B0ABA2DA-BD94-48AD-A26A-D86C0AB0FB99}"/>
                </a:ext>
              </a:extLst>
            </p:cNvPr>
            <p:cNvPicPr>
              <a:picLocks noChangeAspect="1"/>
            </p:cNvPicPr>
            <p:nvPr/>
          </p:nvPicPr>
          <p:blipFill rotWithShape="1">
            <a:blip r:embed="rId10" cstate="hqprint">
              <a:extLst>
                <a:ext uri="{28A0092B-C50C-407E-A947-70E740481C1C}">
                  <a14:useLocalDpi xmlns:a14="http://schemas.microsoft.com/office/drawing/2010/main"/>
                </a:ext>
              </a:extLst>
            </a:blip>
            <a:srcRect/>
            <a:stretch/>
          </p:blipFill>
          <p:spPr>
            <a:xfrm>
              <a:off x="3198547" y="6337997"/>
              <a:ext cx="267674" cy="555948"/>
            </a:xfrm>
            <a:prstGeom prst="rect">
              <a:avLst/>
            </a:prstGeom>
          </p:spPr>
        </p:pic>
      </p:grpSp>
      <p:grpSp>
        <p:nvGrpSpPr>
          <p:cNvPr id="71" name="组合 70">
            <a:extLst>
              <a:ext uri="{FF2B5EF4-FFF2-40B4-BE49-F238E27FC236}">
                <a16:creationId xmlns:a16="http://schemas.microsoft.com/office/drawing/2014/main" id="{C2F95610-78D1-495A-A5DE-E05A63B09710}"/>
              </a:ext>
            </a:extLst>
          </p:cNvPr>
          <p:cNvGrpSpPr/>
          <p:nvPr/>
        </p:nvGrpSpPr>
        <p:grpSpPr>
          <a:xfrm>
            <a:off x="486844" y="8051741"/>
            <a:ext cx="3224993" cy="1813488"/>
            <a:chOff x="486844" y="8051741"/>
            <a:chExt cx="3224993" cy="1813488"/>
          </a:xfrm>
        </p:grpSpPr>
        <p:sp>
          <p:nvSpPr>
            <p:cNvPr id="64" name="矩形: 圆角 63">
              <a:extLst>
                <a:ext uri="{FF2B5EF4-FFF2-40B4-BE49-F238E27FC236}">
                  <a16:creationId xmlns:a16="http://schemas.microsoft.com/office/drawing/2014/main" id="{84AE7757-B941-4DFE-9BF4-613CFD2EAE3E}"/>
                </a:ext>
              </a:extLst>
            </p:cNvPr>
            <p:cNvSpPr/>
            <p:nvPr/>
          </p:nvSpPr>
          <p:spPr>
            <a:xfrm>
              <a:off x="486844" y="8051741"/>
              <a:ext cx="3224993" cy="1813488"/>
            </a:xfrm>
            <a:prstGeom prst="roundRect">
              <a:avLst>
                <a:gd name="adj" fmla="val 8728"/>
              </a:avLst>
            </a:prstGeom>
            <a:solidFill>
              <a:srgbClr val="F8FAFC"/>
            </a:solidFill>
            <a:ln>
              <a:solidFill>
                <a:srgbClr val="F2F5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66" name="组合 65">
              <a:extLst>
                <a:ext uri="{FF2B5EF4-FFF2-40B4-BE49-F238E27FC236}">
                  <a16:creationId xmlns:a16="http://schemas.microsoft.com/office/drawing/2014/main" id="{F1EBAB22-6919-433D-92EB-220A0F74F259}"/>
                </a:ext>
              </a:extLst>
            </p:cNvPr>
            <p:cNvGrpSpPr/>
            <p:nvPr/>
          </p:nvGrpSpPr>
          <p:grpSpPr>
            <a:xfrm>
              <a:off x="1797050" y="8409775"/>
              <a:ext cx="552476" cy="548710"/>
              <a:chOff x="1875394" y="2462948"/>
              <a:chExt cx="683656" cy="678996"/>
            </a:xfrm>
          </p:grpSpPr>
          <p:cxnSp>
            <p:nvCxnSpPr>
              <p:cNvPr id="67" name="直接连接符 66">
                <a:extLst>
                  <a:ext uri="{FF2B5EF4-FFF2-40B4-BE49-F238E27FC236}">
                    <a16:creationId xmlns:a16="http://schemas.microsoft.com/office/drawing/2014/main" id="{5ECCBE75-5B0B-42F1-9F97-FD5EAB8C88B5}"/>
                  </a:ext>
                </a:extLst>
              </p:cNvPr>
              <p:cNvCxnSpPr>
                <a:cxnSpLocks/>
              </p:cNvCxnSpPr>
              <p:nvPr/>
            </p:nvCxnSpPr>
            <p:spPr>
              <a:xfrm>
                <a:off x="1875394" y="3141944"/>
                <a:ext cx="683656" cy="0"/>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68" name="直接连接符 67">
                <a:extLst>
                  <a:ext uri="{FF2B5EF4-FFF2-40B4-BE49-F238E27FC236}">
                    <a16:creationId xmlns:a16="http://schemas.microsoft.com/office/drawing/2014/main" id="{CB3FA54D-CEA6-453B-B2D6-AF2E00113627}"/>
                  </a:ext>
                </a:extLst>
              </p:cNvPr>
              <p:cNvCxnSpPr>
                <a:cxnSpLocks/>
              </p:cNvCxnSpPr>
              <p:nvPr/>
            </p:nvCxnSpPr>
            <p:spPr>
              <a:xfrm>
                <a:off x="2559050" y="2462948"/>
                <a:ext cx="0" cy="678996"/>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69" name="弧形 68">
              <a:extLst>
                <a:ext uri="{FF2B5EF4-FFF2-40B4-BE49-F238E27FC236}">
                  <a16:creationId xmlns:a16="http://schemas.microsoft.com/office/drawing/2014/main" id="{F81952E2-FE9E-4D50-BC39-DE3508D098D6}"/>
                </a:ext>
              </a:extLst>
            </p:cNvPr>
            <p:cNvSpPr/>
            <p:nvPr/>
          </p:nvSpPr>
          <p:spPr>
            <a:xfrm flipH="1">
              <a:off x="2050874" y="8682514"/>
              <a:ext cx="597304" cy="528771"/>
            </a:xfrm>
            <a:prstGeom prst="arc">
              <a:avLst>
                <a:gd name="adj1" fmla="val 16200665"/>
                <a:gd name="adj2" fmla="val 0"/>
              </a:avLst>
            </a:prstGeom>
            <a:ln w="190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dirty="0"/>
            </a:p>
          </p:txBody>
        </p:sp>
        <p:sp>
          <p:nvSpPr>
            <p:cNvPr id="70" name="矩形 69">
              <a:extLst>
                <a:ext uri="{FF2B5EF4-FFF2-40B4-BE49-F238E27FC236}">
                  <a16:creationId xmlns:a16="http://schemas.microsoft.com/office/drawing/2014/main" id="{011A4B38-CCEA-4636-BC34-80B96B57F427}"/>
                </a:ext>
              </a:extLst>
            </p:cNvPr>
            <p:cNvSpPr/>
            <p:nvPr/>
          </p:nvSpPr>
          <p:spPr>
            <a:xfrm>
              <a:off x="1573301" y="8449090"/>
              <a:ext cx="792205" cy="400110"/>
            </a:xfrm>
            <a:prstGeom prst="rect">
              <a:avLst/>
            </a:prstGeom>
          </p:spPr>
          <p:txBody>
            <a:bodyPr wrap="none">
              <a:spAutoFit/>
            </a:bodyPr>
            <a:lstStyle/>
            <a:p>
              <a:r>
                <a:rPr sz="2000" b="1" u="none">
                  <a:solidFill>
                    <a:srgbClr val="C00000"/>
                  </a:solidFill>
                </a:rPr>
                <a:t>90°</a:t>
              </a:r>
            </a:p>
          </p:txBody>
        </p:sp>
      </p:grpSp>
      <p:sp>
        <p:nvSpPr>
          <p:cNvPr id="74" name="矩形: 圆角 73">
            <a:extLst>
              <a:ext uri="{FF2B5EF4-FFF2-40B4-BE49-F238E27FC236}">
                <a16:creationId xmlns:a16="http://schemas.microsoft.com/office/drawing/2014/main" id="{6350A855-A5A3-4B1E-BDF4-87927B5B917D}"/>
              </a:ext>
            </a:extLst>
          </p:cNvPr>
          <p:cNvSpPr/>
          <p:nvPr/>
        </p:nvSpPr>
        <p:spPr>
          <a:xfrm>
            <a:off x="467794" y="5800099"/>
            <a:ext cx="3224993" cy="1813488"/>
          </a:xfrm>
          <a:prstGeom prst="roundRect">
            <a:avLst>
              <a:gd name="adj" fmla="val 8728"/>
            </a:avLst>
          </a:prstGeom>
          <a:blipFill>
            <a:blip r:embed="rId11" cstate="hqprint">
              <a:extLst>
                <a:ext uri="{28A0092B-C50C-407E-A947-70E740481C1C}">
                  <a14:useLocalDpi xmlns:a14="http://schemas.microsoft.com/office/drawing/2010/main"/>
                </a:ext>
              </a:extLst>
            </a:blip>
            <a:stretch>
              <a:fillRect/>
            </a:stretch>
          </a:blipFill>
          <a:ln>
            <a:solidFill>
              <a:srgbClr val="F2F5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14" name="图片 13">
            <a:extLst>
              <a:ext uri="{FF2B5EF4-FFF2-40B4-BE49-F238E27FC236}">
                <a16:creationId xmlns:a16="http://schemas.microsoft.com/office/drawing/2014/main" id="{9AC365CA-F99F-4455-8CE2-8E92F563BEA9}"/>
              </a:ext>
            </a:extLst>
          </p:cNvPr>
          <p:cNvPicPr>
            <a:picLocks noChangeAspect="1"/>
          </p:cNvPicPr>
          <p:nvPr/>
        </p:nvPicPr>
        <p:blipFill>
          <a:blip r:embed="rId12" cstate="hqprint">
            <a:extLst>
              <a:ext uri="{28A0092B-C50C-407E-A947-70E740481C1C}">
                <a14:useLocalDpi xmlns:a14="http://schemas.microsoft.com/office/drawing/2010/main"/>
              </a:ext>
            </a:extLst>
          </a:blip>
          <a:stretch>
            <a:fillRect/>
          </a:stretch>
        </p:blipFill>
        <p:spPr>
          <a:xfrm>
            <a:off x="955216" y="5971381"/>
            <a:ext cx="2213764" cy="1373802"/>
          </a:xfrm>
          <a:prstGeom prst="rect">
            <a:avLst/>
          </a:prstGeom>
        </p:spPr>
      </p:pic>
      <p:pic>
        <p:nvPicPr>
          <p:cNvPr id="59" name="图片 58">
            <a:extLst>
              <a:ext uri="{FF2B5EF4-FFF2-40B4-BE49-F238E27FC236}">
                <a16:creationId xmlns:a16="http://schemas.microsoft.com/office/drawing/2014/main" id="{2E289FC6-005D-4CFC-ADC0-6B607452D667}"/>
              </a:ext>
            </a:extLst>
          </p:cNvPr>
          <p:cNvPicPr>
            <a:picLocks noChangeAspect="1"/>
          </p:cNvPicPr>
          <p:nvPr/>
        </p:nvPicPr>
        <p:blipFill>
          <a:blip r:embed="rId13" cstate="hqprint">
            <a:extLst>
              <a:ext uri="{28A0092B-C50C-407E-A947-70E740481C1C}">
                <a14:useLocalDpi xmlns:a14="http://schemas.microsoft.com/office/drawing/2010/main"/>
              </a:ext>
            </a:extLst>
          </a:blip>
          <a:stretch>
            <a:fillRect/>
          </a:stretch>
        </p:blipFill>
        <p:spPr>
          <a:xfrm>
            <a:off x="412780" y="3955583"/>
            <a:ext cx="1326777" cy="823362"/>
          </a:xfrm>
          <a:prstGeom prst="rect">
            <a:avLst/>
          </a:prstGeom>
        </p:spPr>
      </p:pic>
      <p:pic>
        <p:nvPicPr>
          <p:cNvPr id="16" name="图片 15">
            <a:extLst>
              <a:ext uri="{FF2B5EF4-FFF2-40B4-BE49-F238E27FC236}">
                <a16:creationId xmlns:a16="http://schemas.microsoft.com/office/drawing/2014/main" id="{87444D70-3567-4BFB-9B0C-783E960A700C}"/>
              </a:ext>
            </a:extLst>
          </p:cNvPr>
          <p:cNvPicPr>
            <a:picLocks noChangeAspect="1"/>
          </p:cNvPicPr>
          <p:nvPr/>
        </p:nvPicPr>
        <p:blipFill>
          <a:blip r:embed="rId14" cstate="hqprint">
            <a:extLst>
              <a:ext uri="{28A0092B-C50C-407E-A947-70E740481C1C}">
                <a14:useLocalDpi xmlns:a14="http://schemas.microsoft.com/office/drawing/2010/main"/>
              </a:ext>
            </a:extLst>
          </a:blip>
          <a:stretch>
            <a:fillRect/>
          </a:stretch>
        </p:blipFill>
        <p:spPr>
          <a:xfrm>
            <a:off x="-75868" y="8494921"/>
            <a:ext cx="2346225" cy="1456003"/>
          </a:xfrm>
          <a:prstGeom prst="rect">
            <a:avLst/>
          </a:prstGeom>
        </p:spPr>
      </p:pic>
      <p:pic>
        <p:nvPicPr>
          <p:cNvPr id="18" name="图片 17">
            <a:extLst>
              <a:ext uri="{FF2B5EF4-FFF2-40B4-BE49-F238E27FC236}">
                <a16:creationId xmlns:a16="http://schemas.microsoft.com/office/drawing/2014/main" id="{4DF6D27F-E6A2-4C94-BCB7-9755B680FEBD}"/>
              </a:ext>
            </a:extLst>
          </p:cNvPr>
          <p:cNvPicPr>
            <a:picLocks noChangeAspect="1"/>
          </p:cNvPicPr>
          <p:nvPr/>
        </p:nvPicPr>
        <p:blipFill>
          <a:blip r:embed="rId15" cstate="hqprint">
            <a:extLst>
              <a:ext uri="{28A0092B-C50C-407E-A947-70E740481C1C}">
                <a14:useLocalDpi xmlns:a14="http://schemas.microsoft.com/office/drawing/2010/main"/>
              </a:ext>
            </a:extLst>
          </a:blip>
          <a:stretch>
            <a:fillRect/>
          </a:stretch>
        </p:blipFill>
        <p:spPr>
          <a:xfrm>
            <a:off x="1465877" y="8504036"/>
            <a:ext cx="2339448" cy="1451798"/>
          </a:xfrm>
          <a:prstGeom prst="rect">
            <a:avLst/>
          </a:prstGeom>
        </p:spPr>
      </p:pic>
    </p:spTree>
    <p:extLst>
      <p:ext uri="{BB962C8B-B14F-4D97-AF65-F5344CB8AC3E}">
        <p14:creationId xmlns:p14="http://schemas.microsoft.com/office/powerpoint/2010/main" val="9210031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F22379D8-89CD-427C-909B-D6DE9327895D}"/>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1" y="4252"/>
            <a:ext cx="7512051" cy="2895238"/>
          </a:xfrm>
          <a:prstGeom prst="rect">
            <a:avLst/>
          </a:prstGeom>
        </p:spPr>
      </p:pic>
      <p:pic>
        <p:nvPicPr>
          <p:cNvPr id="1030" name="Picture 6">
            <a:extLst>
              <a:ext uri="{FF2B5EF4-FFF2-40B4-BE49-F238E27FC236}">
                <a16:creationId xmlns:a16="http://schemas.microsoft.com/office/drawing/2014/main" id="{E0A6FFEF-23EC-47A5-9CCD-7631FC24CE4E}"/>
              </a:ext>
            </a:extLst>
          </p:cNvPr>
          <p:cNvPicPr>
            <a:picLocks noChangeAspect="1" noChangeArrowheads="1"/>
          </p:cNvPicPr>
          <p:nvPr/>
        </p:nvPicPr>
        <p:blipFill rotWithShape="1">
          <a:blip r:embed="rId3" cstate="hqprint">
            <a:extLst>
              <a:ext uri="{28A0092B-C50C-407E-A947-70E740481C1C}">
                <a14:useLocalDpi xmlns:a14="http://schemas.microsoft.com/office/drawing/2010/main"/>
              </a:ext>
            </a:extLst>
          </a:blip>
          <a:srcRect/>
          <a:stretch/>
        </p:blipFill>
        <p:spPr bwMode="auto">
          <a:xfrm>
            <a:off x="525336" y="1535657"/>
            <a:ext cx="6476220" cy="3331432"/>
          </a:xfrm>
          <a:prstGeom prst="rect">
            <a:avLst/>
          </a:prstGeom>
          <a:extLst>
            <a:ext uri="{909E8E84-426E-40DD-AFC4-6F175D3DCCD1}">
              <a14:hiddenFill xmlns:a14="http://schemas.microsoft.com/office/drawing/2010/main">
                <a:solidFill>
                  <a:srgbClr val="FFFFFF"/>
                </a:solidFill>
              </a14:hiddenFill>
            </a:ext>
          </a:extLst>
        </p:spPr>
      </p:pic>
      <p:grpSp>
        <p:nvGrpSpPr>
          <p:cNvPr id="29" name="组合 28">
            <a:extLst>
              <a:ext uri="{FF2B5EF4-FFF2-40B4-BE49-F238E27FC236}">
                <a16:creationId xmlns:a16="http://schemas.microsoft.com/office/drawing/2014/main" id="{B9DE23E2-BAB7-4BF4-B4E5-4E4BF69F246B}"/>
              </a:ext>
            </a:extLst>
          </p:cNvPr>
          <p:cNvGrpSpPr/>
          <p:nvPr/>
        </p:nvGrpSpPr>
        <p:grpSpPr>
          <a:xfrm>
            <a:off x="535642" y="5629988"/>
            <a:ext cx="6480253" cy="3354126"/>
            <a:chOff x="524733" y="1525568"/>
            <a:chExt cx="6480253" cy="3354126"/>
          </a:xfrm>
        </p:grpSpPr>
        <p:pic>
          <p:nvPicPr>
            <p:cNvPr id="1028" name="Picture 4" descr="D:\WeLink_data_files\t30029124\ReceiveFiles\originalImgfiles\60296B82-6433-4CB7-8133-B14CCF719544.png">
              <a:extLst>
                <a:ext uri="{FF2B5EF4-FFF2-40B4-BE49-F238E27FC236}">
                  <a16:creationId xmlns:a16="http://schemas.microsoft.com/office/drawing/2014/main" id="{32D421D4-577E-4F7E-988B-AEE617F8A0D5}"/>
                </a:ext>
              </a:extLst>
            </p:cNvPr>
            <p:cNvPicPr>
              <a:picLocks noChangeAspect="1" noChangeArrowheads="1"/>
            </p:cNvPicPr>
            <p:nvPr/>
          </p:nvPicPr>
          <p:blipFill rotWithShape="1">
            <a:blip r:embed="rId4" cstate="hqprint">
              <a:extLst>
                <a:ext uri="{28A0092B-C50C-407E-A947-70E740481C1C}">
                  <a14:useLocalDpi xmlns:a14="http://schemas.microsoft.com/office/drawing/2010/main"/>
                </a:ext>
              </a:extLst>
            </a:blip>
            <a:srcRect/>
            <a:stretch/>
          </p:blipFill>
          <p:spPr bwMode="auto">
            <a:xfrm>
              <a:off x="524733" y="1525568"/>
              <a:ext cx="6480253" cy="3354126"/>
            </a:xfrm>
            <a:prstGeom prst="rect">
              <a:avLst/>
            </a:prstGeom>
            <a:noFill/>
            <a:extLst>
              <a:ext uri="{909E8E84-426E-40DD-AFC4-6F175D3DCCD1}">
                <a14:hiddenFill xmlns:a14="http://schemas.microsoft.com/office/drawing/2010/main">
                  <a:solidFill>
                    <a:srgbClr val="FFFFFF"/>
                  </a:solidFill>
                </a14:hiddenFill>
              </a:ext>
            </a:extLst>
          </p:spPr>
        </p:pic>
        <p:pic>
          <p:nvPicPr>
            <p:cNvPr id="20" name="图片 19">
              <a:extLst>
                <a:ext uri="{FF2B5EF4-FFF2-40B4-BE49-F238E27FC236}">
                  <a16:creationId xmlns:a16="http://schemas.microsoft.com/office/drawing/2014/main" id="{CACEA6E2-4CA0-4B02-93C0-24B3517D536F}"/>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3233941" y="2728418"/>
              <a:ext cx="1244961" cy="708907"/>
            </a:xfrm>
            <a:prstGeom prst="rect">
              <a:avLst/>
            </a:prstGeom>
            <a:ln>
              <a:solidFill>
                <a:schemeClr val="bg1">
                  <a:lumMod val="50000"/>
                </a:schemeClr>
              </a:solidFill>
            </a:ln>
          </p:spPr>
        </p:pic>
      </p:grpSp>
      <p:sp>
        <p:nvSpPr>
          <p:cNvPr id="4" name="矩形 3">
            <a:extLst>
              <a:ext uri="{FF2B5EF4-FFF2-40B4-BE49-F238E27FC236}">
                <a16:creationId xmlns:a16="http://schemas.microsoft.com/office/drawing/2014/main" id="{6B2BD67F-266B-4C13-BEC1-9B3D1848B328}"/>
              </a:ext>
            </a:extLst>
          </p:cNvPr>
          <p:cNvSpPr/>
          <p:nvPr/>
        </p:nvSpPr>
        <p:spPr>
          <a:xfrm>
            <a:off x="0" y="10083800"/>
            <a:ext cx="2474595" cy="177800"/>
          </a:xfrm>
          <a:prstGeom prst="rect">
            <a:avLst/>
          </a:prstGeom>
          <a:solidFill>
            <a:srgbClr val="DDE2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 name="矩形 4">
            <a:extLst>
              <a:ext uri="{FF2B5EF4-FFF2-40B4-BE49-F238E27FC236}">
                <a16:creationId xmlns:a16="http://schemas.microsoft.com/office/drawing/2014/main" id="{A1C4E41B-6B16-41C0-9DFD-3CC184676A5F}"/>
              </a:ext>
            </a:extLst>
          </p:cNvPr>
          <p:cNvSpPr/>
          <p:nvPr/>
        </p:nvSpPr>
        <p:spPr>
          <a:xfrm>
            <a:off x="2639122" y="10083800"/>
            <a:ext cx="4917378" cy="177800"/>
          </a:xfrm>
          <a:prstGeom prst="rect">
            <a:avLst/>
          </a:prstGeom>
          <a:solidFill>
            <a:srgbClr val="DDE2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6" name="直线连接符 7">
            <a:extLst>
              <a:ext uri="{FF2B5EF4-FFF2-40B4-BE49-F238E27FC236}">
                <a16:creationId xmlns:a16="http://schemas.microsoft.com/office/drawing/2014/main" id="{915D15D2-43D0-400F-9AEF-36D531E302BA}"/>
              </a:ext>
            </a:extLst>
          </p:cNvPr>
          <p:cNvCxnSpPr>
            <a:cxnSpLocks/>
          </p:cNvCxnSpPr>
          <p:nvPr/>
        </p:nvCxnSpPr>
        <p:spPr>
          <a:xfrm>
            <a:off x="480494" y="787400"/>
            <a:ext cx="6565905" cy="0"/>
          </a:xfrm>
          <a:prstGeom prst="line">
            <a:avLst/>
          </a:prstGeom>
          <a:ln w="12700">
            <a:solidFill>
              <a:schemeClr val="bg1">
                <a:lumMod val="75000"/>
              </a:schemeClr>
            </a:solidFill>
            <a:tailEnd type="none" w="sm" len="sm"/>
          </a:ln>
        </p:spPr>
        <p:style>
          <a:lnRef idx="1">
            <a:schemeClr val="accent1"/>
          </a:lnRef>
          <a:fillRef idx="0">
            <a:schemeClr val="accent1"/>
          </a:fillRef>
          <a:effectRef idx="0">
            <a:schemeClr val="accent1"/>
          </a:effectRef>
          <a:fontRef idx="minor">
            <a:schemeClr val="tx1"/>
          </a:fontRef>
        </p:style>
      </p:cxnSp>
      <p:cxnSp>
        <p:nvCxnSpPr>
          <p:cNvPr id="7" name="直线连接符 36">
            <a:extLst>
              <a:ext uri="{FF2B5EF4-FFF2-40B4-BE49-F238E27FC236}">
                <a16:creationId xmlns:a16="http://schemas.microsoft.com/office/drawing/2014/main" id="{F84A9326-7A5D-485F-8127-33E418E018C8}"/>
              </a:ext>
            </a:extLst>
          </p:cNvPr>
          <p:cNvCxnSpPr/>
          <p:nvPr/>
        </p:nvCxnSpPr>
        <p:spPr>
          <a:xfrm>
            <a:off x="480494" y="787400"/>
            <a:ext cx="1030315" cy="0"/>
          </a:xfrm>
          <a:prstGeom prst="line">
            <a:avLst/>
          </a:prstGeom>
          <a:ln w="22225">
            <a:solidFill>
              <a:srgbClr val="C00000"/>
            </a:solidFill>
          </a:ln>
        </p:spPr>
        <p:style>
          <a:lnRef idx="1">
            <a:schemeClr val="accent1"/>
          </a:lnRef>
          <a:fillRef idx="0">
            <a:schemeClr val="accent1"/>
          </a:fillRef>
          <a:effectRef idx="0">
            <a:schemeClr val="accent1"/>
          </a:effectRef>
          <a:fontRef idx="minor">
            <a:schemeClr val="tx1"/>
          </a:fontRef>
        </p:style>
      </p:cxnSp>
      <p:sp>
        <p:nvSpPr>
          <p:cNvPr id="8" name="Rectangle 5">
            <a:extLst>
              <a:ext uri="{FF2B5EF4-FFF2-40B4-BE49-F238E27FC236}">
                <a16:creationId xmlns:a16="http://schemas.microsoft.com/office/drawing/2014/main" id="{82323C5B-6255-46C7-91C7-BE7CDD8F7E23}"/>
              </a:ext>
            </a:extLst>
          </p:cNvPr>
          <p:cNvSpPr>
            <a:spLocks noChangeArrowheads="1"/>
          </p:cNvSpPr>
          <p:nvPr/>
        </p:nvSpPr>
        <p:spPr bwMode="auto">
          <a:xfrm>
            <a:off x="467794" y="939800"/>
            <a:ext cx="223208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defTabSz="727389">
              <a:defRPr/>
            </a:pPr>
            <a:r>
              <a:rPr sz="1600" b="1" u="none">
                <a:solidFill>
                  <a:srgbClr val="000000"/>
                </a:solidFill>
              </a:rPr>
              <a:t>Application Scenarios</a:t>
            </a:r>
          </a:p>
        </p:txBody>
      </p:sp>
      <p:sp>
        <p:nvSpPr>
          <p:cNvPr id="31" name="ïṩlïḋê">
            <a:extLst>
              <a:ext uri="{FF2B5EF4-FFF2-40B4-BE49-F238E27FC236}">
                <a16:creationId xmlns:a16="http://schemas.microsoft.com/office/drawing/2014/main" id="{D53F1403-D68E-4C51-B756-F5AA6F18540C}"/>
              </a:ext>
            </a:extLst>
          </p:cNvPr>
          <p:cNvSpPr/>
          <p:nvPr/>
        </p:nvSpPr>
        <p:spPr>
          <a:xfrm>
            <a:off x="510100" y="1520282"/>
            <a:ext cx="118055" cy="3352800"/>
          </a:xfrm>
          <a:prstGeom prst="rect">
            <a:avLst/>
          </a:prstGeom>
          <a:gradFill flip="none" rotWithShape="1">
            <a:gsLst>
              <a:gs pos="0">
                <a:srgbClr val="BDE5FA"/>
              </a:gs>
              <a:gs pos="100000">
                <a:srgbClr val="A4A5B4"/>
              </a:gs>
            </a:gsLst>
            <a:lin ang="2700000" scaled="0"/>
          </a:gradFill>
          <a:ln w="28575"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015" dirty="0">
              <a:latin typeface="Arial" panose="020B0503020204020204" pitchFamily="34" charset="-122"/>
              <a:ea typeface="微软雅黑" panose="020B0503020204020204" pitchFamily="34" charset="-122"/>
              <a:cs typeface="+mn-ea"/>
              <a:sym typeface="思源宋体 CN" panose="02020400000000000000" pitchFamily="18" charset="-122"/>
            </a:endParaRPr>
          </a:p>
        </p:txBody>
      </p:sp>
      <p:sp>
        <p:nvSpPr>
          <p:cNvPr id="33" name="文本框 32">
            <a:extLst>
              <a:ext uri="{FF2B5EF4-FFF2-40B4-BE49-F238E27FC236}">
                <a16:creationId xmlns:a16="http://schemas.microsoft.com/office/drawing/2014/main" id="{40784429-C534-4534-964B-CABC9F2A55B8}"/>
              </a:ext>
            </a:extLst>
          </p:cNvPr>
          <p:cNvSpPr txBox="1"/>
          <p:nvPr/>
        </p:nvSpPr>
        <p:spPr>
          <a:xfrm>
            <a:off x="1035805" y="4997252"/>
            <a:ext cx="2597827" cy="338554"/>
          </a:xfrm>
          <a:prstGeom prst="rect">
            <a:avLst/>
          </a:prstGeom>
          <a:noFill/>
        </p:spPr>
        <p:txBody>
          <a:bodyPr wrap="none" lIns="0" rtlCol="0">
            <a:spAutoFit/>
          </a:bodyPr>
          <a:lstStyle>
            <a:defPPr>
              <a:defRPr lang="zh-CN"/>
            </a:defPPr>
            <a:lvl1pPr>
              <a:defRPr sz="1300" spc="15">
                <a:latin typeface="Arial" panose="02000000000000000000" pitchFamily="2" charset="-122"/>
                <a:ea typeface="FZLanTingHeiS-B-GB" panose="02000000000000000000" pitchFamily="2" charset="-122"/>
                <a:cs typeface="方正兰亭粗黑简体"/>
              </a:defRPr>
            </a:lvl1pPr>
          </a:lstStyle>
          <a:p>
            <a:r>
              <a:rPr sz="1600" b="0" u="none"/>
              <a:t>Business Conferences</a:t>
            </a:r>
          </a:p>
        </p:txBody>
      </p:sp>
      <p:grpSp>
        <p:nvGrpSpPr>
          <p:cNvPr id="34" name="组合 33">
            <a:extLst>
              <a:ext uri="{FF2B5EF4-FFF2-40B4-BE49-F238E27FC236}">
                <a16:creationId xmlns:a16="http://schemas.microsoft.com/office/drawing/2014/main" id="{BD4F4FB7-216A-44DC-AF09-9C2615E0034A}"/>
              </a:ext>
            </a:extLst>
          </p:cNvPr>
          <p:cNvGrpSpPr>
            <a:grpSpLocks noChangeAspect="1"/>
          </p:cNvGrpSpPr>
          <p:nvPr/>
        </p:nvGrpSpPr>
        <p:grpSpPr>
          <a:xfrm>
            <a:off x="551514" y="5014755"/>
            <a:ext cx="302552" cy="257024"/>
            <a:chOff x="958850" y="6263086"/>
            <a:chExt cx="261908" cy="222497"/>
          </a:xfrm>
        </p:grpSpPr>
        <p:sp>
          <p:nvSpPr>
            <p:cNvPr id="35" name="矩形 34">
              <a:extLst>
                <a:ext uri="{FF2B5EF4-FFF2-40B4-BE49-F238E27FC236}">
                  <a16:creationId xmlns:a16="http://schemas.microsoft.com/office/drawing/2014/main" id="{795CCD22-88DA-4F43-B2C9-7EE0DDB5C7D3}"/>
                </a:ext>
              </a:extLst>
            </p:cNvPr>
            <p:cNvSpPr>
              <a:spLocks noChangeAspect="1"/>
            </p:cNvSpPr>
            <p:nvPr/>
          </p:nvSpPr>
          <p:spPr>
            <a:xfrm>
              <a:off x="1044633" y="6359583"/>
              <a:ext cx="126000" cy="126000"/>
            </a:xfrm>
            <a:prstGeom prst="rect">
              <a:avLst/>
            </a:prstGeom>
            <a:solidFill>
              <a:srgbClr val="A4A5B4">
                <a:alpha val="52261"/>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6" name="矩形 35">
              <a:extLst>
                <a:ext uri="{FF2B5EF4-FFF2-40B4-BE49-F238E27FC236}">
                  <a16:creationId xmlns:a16="http://schemas.microsoft.com/office/drawing/2014/main" id="{A8F98A04-9BA5-4F41-86EC-7F6D8D661B52}"/>
                </a:ext>
              </a:extLst>
            </p:cNvPr>
            <p:cNvSpPr>
              <a:spLocks noChangeAspect="1"/>
            </p:cNvSpPr>
            <p:nvPr/>
          </p:nvSpPr>
          <p:spPr>
            <a:xfrm>
              <a:off x="958850" y="6273800"/>
              <a:ext cx="162000" cy="162000"/>
            </a:xfrm>
            <a:prstGeom prst="rect">
              <a:avLst/>
            </a:prstGeom>
            <a:solidFill>
              <a:srgbClr val="BDE5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37" name="矩形 36">
              <a:extLst>
                <a:ext uri="{FF2B5EF4-FFF2-40B4-BE49-F238E27FC236}">
                  <a16:creationId xmlns:a16="http://schemas.microsoft.com/office/drawing/2014/main" id="{FC9251A2-3F4A-4005-B884-257A23D5C369}"/>
                </a:ext>
              </a:extLst>
            </p:cNvPr>
            <p:cNvSpPr/>
            <p:nvPr/>
          </p:nvSpPr>
          <p:spPr>
            <a:xfrm>
              <a:off x="1154141" y="6263086"/>
              <a:ext cx="66617" cy="66617"/>
            </a:xfrm>
            <a:prstGeom prst="rect">
              <a:avLst/>
            </a:prstGeom>
            <a:solidFill>
              <a:srgbClr val="A4A5B4">
                <a:alpha val="52261"/>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46" name="ïṩlïḋê">
            <a:extLst>
              <a:ext uri="{FF2B5EF4-FFF2-40B4-BE49-F238E27FC236}">
                <a16:creationId xmlns:a16="http://schemas.microsoft.com/office/drawing/2014/main" id="{668830FA-8A68-4EAD-91FD-B33994C3295C}"/>
              </a:ext>
            </a:extLst>
          </p:cNvPr>
          <p:cNvSpPr/>
          <p:nvPr/>
        </p:nvSpPr>
        <p:spPr>
          <a:xfrm>
            <a:off x="510100" y="5631314"/>
            <a:ext cx="118055" cy="3352800"/>
          </a:xfrm>
          <a:prstGeom prst="rect">
            <a:avLst/>
          </a:prstGeom>
          <a:gradFill flip="none" rotWithShape="1">
            <a:gsLst>
              <a:gs pos="0">
                <a:srgbClr val="BDE5FA"/>
              </a:gs>
              <a:gs pos="100000">
                <a:srgbClr val="A4A5B4"/>
              </a:gs>
            </a:gsLst>
            <a:lin ang="2700000" scaled="0"/>
          </a:gradFill>
          <a:ln w="28575"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015" dirty="0">
              <a:latin typeface="Arial" panose="020B0503020204020204" pitchFamily="34" charset="-122"/>
              <a:ea typeface="微软雅黑" panose="020B0503020204020204" pitchFamily="34" charset="-122"/>
              <a:cs typeface="+mn-ea"/>
              <a:sym typeface="思源宋体 CN" panose="02020400000000000000" pitchFamily="18" charset="-122"/>
            </a:endParaRPr>
          </a:p>
        </p:txBody>
      </p:sp>
      <p:sp>
        <p:nvSpPr>
          <p:cNvPr id="47" name="文本框 46">
            <a:extLst>
              <a:ext uri="{FF2B5EF4-FFF2-40B4-BE49-F238E27FC236}">
                <a16:creationId xmlns:a16="http://schemas.microsoft.com/office/drawing/2014/main" id="{B3647979-51E0-46BC-8D30-CEF934A9B913}"/>
              </a:ext>
            </a:extLst>
          </p:cNvPr>
          <p:cNvSpPr txBox="1"/>
          <p:nvPr/>
        </p:nvSpPr>
        <p:spPr>
          <a:xfrm>
            <a:off x="1035805" y="9108284"/>
            <a:ext cx="1148071" cy="338554"/>
          </a:xfrm>
          <a:prstGeom prst="rect">
            <a:avLst/>
          </a:prstGeom>
          <a:noFill/>
        </p:spPr>
        <p:txBody>
          <a:bodyPr wrap="none" lIns="0" rtlCol="0">
            <a:spAutoFit/>
          </a:bodyPr>
          <a:lstStyle>
            <a:defPPr>
              <a:defRPr lang="zh-CN"/>
            </a:defPPr>
            <a:lvl1pPr>
              <a:defRPr sz="1300" spc="15">
                <a:latin typeface="Arial" panose="02000000000000000000" pitchFamily="2" charset="-122"/>
                <a:ea typeface="FZLanTingHeiS-B-GB" panose="02000000000000000000" pitchFamily="2" charset="-122"/>
                <a:cs typeface="方正兰亭粗黑简体"/>
              </a:defRPr>
            </a:lvl1pPr>
          </a:lstStyle>
          <a:p>
            <a:r>
              <a:rPr sz="1600" b="0" u="none"/>
              <a:t>Seminars</a:t>
            </a:r>
          </a:p>
        </p:txBody>
      </p:sp>
      <p:grpSp>
        <p:nvGrpSpPr>
          <p:cNvPr id="48" name="组合 47">
            <a:extLst>
              <a:ext uri="{FF2B5EF4-FFF2-40B4-BE49-F238E27FC236}">
                <a16:creationId xmlns:a16="http://schemas.microsoft.com/office/drawing/2014/main" id="{488C445F-B800-4FF9-A617-0EDE0A8BD3F7}"/>
              </a:ext>
            </a:extLst>
          </p:cNvPr>
          <p:cNvGrpSpPr>
            <a:grpSpLocks noChangeAspect="1"/>
          </p:cNvGrpSpPr>
          <p:nvPr/>
        </p:nvGrpSpPr>
        <p:grpSpPr>
          <a:xfrm>
            <a:off x="551514" y="9125787"/>
            <a:ext cx="302552" cy="257024"/>
            <a:chOff x="958850" y="6263086"/>
            <a:chExt cx="261908" cy="222497"/>
          </a:xfrm>
        </p:grpSpPr>
        <p:sp>
          <p:nvSpPr>
            <p:cNvPr id="49" name="矩形 48">
              <a:extLst>
                <a:ext uri="{FF2B5EF4-FFF2-40B4-BE49-F238E27FC236}">
                  <a16:creationId xmlns:a16="http://schemas.microsoft.com/office/drawing/2014/main" id="{73D05D8E-35E6-420C-86A5-E8A87B8E26E2}"/>
                </a:ext>
              </a:extLst>
            </p:cNvPr>
            <p:cNvSpPr>
              <a:spLocks noChangeAspect="1"/>
            </p:cNvSpPr>
            <p:nvPr/>
          </p:nvSpPr>
          <p:spPr>
            <a:xfrm>
              <a:off x="1044633" y="6359583"/>
              <a:ext cx="126000" cy="126000"/>
            </a:xfrm>
            <a:prstGeom prst="rect">
              <a:avLst/>
            </a:prstGeom>
            <a:solidFill>
              <a:srgbClr val="A4A5B4">
                <a:alpha val="52261"/>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0" name="矩形 49">
              <a:extLst>
                <a:ext uri="{FF2B5EF4-FFF2-40B4-BE49-F238E27FC236}">
                  <a16:creationId xmlns:a16="http://schemas.microsoft.com/office/drawing/2014/main" id="{C3105AA8-DC4C-4343-880A-24DE2655A351}"/>
                </a:ext>
              </a:extLst>
            </p:cNvPr>
            <p:cNvSpPr>
              <a:spLocks noChangeAspect="1"/>
            </p:cNvSpPr>
            <p:nvPr/>
          </p:nvSpPr>
          <p:spPr>
            <a:xfrm>
              <a:off x="958850" y="6273800"/>
              <a:ext cx="162000" cy="162000"/>
            </a:xfrm>
            <a:prstGeom prst="rect">
              <a:avLst/>
            </a:prstGeom>
            <a:solidFill>
              <a:srgbClr val="BDE5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51" name="矩形 50">
              <a:extLst>
                <a:ext uri="{FF2B5EF4-FFF2-40B4-BE49-F238E27FC236}">
                  <a16:creationId xmlns:a16="http://schemas.microsoft.com/office/drawing/2014/main" id="{B0E3E9F2-0384-41A3-8C68-9F336167509A}"/>
                </a:ext>
              </a:extLst>
            </p:cNvPr>
            <p:cNvSpPr/>
            <p:nvPr/>
          </p:nvSpPr>
          <p:spPr>
            <a:xfrm>
              <a:off x="1154141" y="6263086"/>
              <a:ext cx="66617" cy="66617"/>
            </a:xfrm>
            <a:prstGeom prst="rect">
              <a:avLst/>
            </a:prstGeom>
            <a:solidFill>
              <a:srgbClr val="A4A5B4">
                <a:alpha val="52261"/>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60" name="矩形 59">
            <a:extLst>
              <a:ext uri="{FF2B5EF4-FFF2-40B4-BE49-F238E27FC236}">
                <a16:creationId xmlns:a16="http://schemas.microsoft.com/office/drawing/2014/main" id="{D2EDED43-93EA-4399-9B92-3303727B35BA}"/>
              </a:ext>
            </a:extLst>
          </p:cNvPr>
          <p:cNvSpPr/>
          <p:nvPr/>
        </p:nvSpPr>
        <p:spPr>
          <a:xfrm flipH="1">
            <a:off x="2330450" y="4673600"/>
            <a:ext cx="4690408" cy="199218"/>
          </a:xfrm>
          <a:prstGeom prst="rect">
            <a:avLst/>
          </a:prstGeom>
          <a:gradFill>
            <a:gsLst>
              <a:gs pos="0">
                <a:srgbClr val="BDE5FA"/>
              </a:gs>
              <a:gs pos="100000">
                <a:srgbClr val="BDE5FA">
                  <a:alpha val="0"/>
                </a:srgb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72000" rIns="0" rtlCol="0" anchor="ctr"/>
          <a:lstStyle/>
          <a:p>
            <a:endParaRPr kumimoji="1" lang="zh-CN" altLang="en-US" sz="1050" dirty="0">
              <a:solidFill>
                <a:schemeClr val="tx1"/>
              </a:solidFill>
              <a:latin typeface="Arial" panose="02000000000000000000" pitchFamily="2" charset="-122"/>
              <a:ea typeface="FZLanTingHeiS-B-GB" panose="02000000000000000000" pitchFamily="2" charset="-122"/>
              <a:cs typeface="Huawei Sans" panose="020C0503030203020204" pitchFamily="34" charset="0"/>
            </a:endParaRPr>
          </a:p>
        </p:txBody>
      </p:sp>
      <p:sp>
        <p:nvSpPr>
          <p:cNvPr id="61" name="矩形 60">
            <a:extLst>
              <a:ext uri="{FF2B5EF4-FFF2-40B4-BE49-F238E27FC236}">
                <a16:creationId xmlns:a16="http://schemas.microsoft.com/office/drawing/2014/main" id="{6C59A951-61AC-4695-A727-F9CAFE828321}"/>
              </a:ext>
            </a:extLst>
          </p:cNvPr>
          <p:cNvSpPr/>
          <p:nvPr/>
        </p:nvSpPr>
        <p:spPr>
          <a:xfrm flipH="1">
            <a:off x="2330450" y="8789682"/>
            <a:ext cx="4690408" cy="199218"/>
          </a:xfrm>
          <a:prstGeom prst="rect">
            <a:avLst/>
          </a:prstGeom>
          <a:gradFill>
            <a:gsLst>
              <a:gs pos="0">
                <a:srgbClr val="BDE5FA"/>
              </a:gs>
              <a:gs pos="100000">
                <a:srgbClr val="BDE5FA">
                  <a:alpha val="0"/>
                </a:srgb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72000" rIns="0" rtlCol="0" anchor="ctr"/>
          <a:lstStyle/>
          <a:p>
            <a:endParaRPr kumimoji="1" lang="zh-CN" altLang="en-US" sz="1050" dirty="0">
              <a:solidFill>
                <a:schemeClr val="tx1"/>
              </a:solidFill>
              <a:latin typeface="Arial" panose="02000000000000000000" pitchFamily="2" charset="-122"/>
              <a:ea typeface="FZLanTingHeiS-B-GB" panose="02000000000000000000" pitchFamily="2" charset="-122"/>
              <a:cs typeface="Huawei Sans" panose="020C0503030203020204" pitchFamily="34" charset="0"/>
            </a:endParaRPr>
          </a:p>
        </p:txBody>
      </p:sp>
      <p:sp>
        <p:nvSpPr>
          <p:cNvPr id="62" name="文本框 61">
            <a:extLst>
              <a:ext uri="{FF2B5EF4-FFF2-40B4-BE49-F238E27FC236}">
                <a16:creationId xmlns:a16="http://schemas.microsoft.com/office/drawing/2014/main" id="{D65C3789-D4CD-4E81-A1DD-BF70785B3E62}"/>
              </a:ext>
            </a:extLst>
          </p:cNvPr>
          <p:cNvSpPr txBox="1"/>
          <p:nvPr/>
        </p:nvSpPr>
        <p:spPr>
          <a:xfrm>
            <a:off x="4973875" y="4902428"/>
            <a:ext cx="2076531" cy="461665"/>
          </a:xfrm>
          <a:prstGeom prst="rect">
            <a:avLst/>
          </a:prstGeom>
          <a:noFill/>
        </p:spPr>
        <p:txBody>
          <a:bodyPr wrap="none" lIns="0" rtlCol="0">
            <a:spAutoFit/>
          </a:bodyPr>
          <a:lstStyle>
            <a:defPPr>
              <a:defRPr lang="zh-CN"/>
            </a:defPPr>
            <a:lvl1pPr>
              <a:defRPr sz="1300" spc="15">
                <a:latin typeface="Arial" panose="02000000000000000000" pitchFamily="2" charset="-122"/>
                <a:ea typeface="FZLanTingHeiS-B-GB" panose="02000000000000000000" pitchFamily="2" charset="-122"/>
                <a:cs typeface="方正兰亭粗黑简体"/>
              </a:defRPr>
            </a:lvl1pPr>
          </a:lstStyle>
          <a:p>
            <a:pPr algn="r"/>
            <a:r>
              <a:rPr sz="1200" b="0" u="none"/>
              <a:t>Integrated deployment</a:t>
            </a:r>
          </a:p>
          <a:p>
            <a:pPr algn="r"/>
            <a:r>
              <a:rPr sz="1200" b="0" u="none"/>
              <a:t>Pristine audio and video</a:t>
            </a:r>
          </a:p>
        </p:txBody>
      </p:sp>
      <p:sp>
        <p:nvSpPr>
          <p:cNvPr id="63" name="文本框 62">
            <a:extLst>
              <a:ext uri="{FF2B5EF4-FFF2-40B4-BE49-F238E27FC236}">
                <a16:creationId xmlns:a16="http://schemas.microsoft.com/office/drawing/2014/main" id="{1F4EA010-C1B0-4F9C-83B6-45B5BE91D243}"/>
              </a:ext>
            </a:extLst>
          </p:cNvPr>
          <p:cNvSpPr txBox="1"/>
          <p:nvPr/>
        </p:nvSpPr>
        <p:spPr>
          <a:xfrm>
            <a:off x="4120063" y="9012535"/>
            <a:ext cx="2940549" cy="461665"/>
          </a:xfrm>
          <a:prstGeom prst="rect">
            <a:avLst/>
          </a:prstGeom>
          <a:noFill/>
        </p:spPr>
        <p:txBody>
          <a:bodyPr wrap="none" lIns="0" rtlCol="0">
            <a:spAutoFit/>
          </a:bodyPr>
          <a:lstStyle>
            <a:defPPr>
              <a:defRPr lang="zh-CN"/>
            </a:defPPr>
            <a:lvl1pPr>
              <a:defRPr sz="1300" spc="15">
                <a:latin typeface="Arial" panose="02000000000000000000" pitchFamily="2" charset="-122"/>
                <a:ea typeface="FZLanTingHeiS-B-GB" panose="02000000000000000000" pitchFamily="2" charset="-122"/>
                <a:cs typeface="方正兰亭粗黑简体"/>
              </a:defRPr>
            </a:lvl1pPr>
          </a:lstStyle>
          <a:p>
            <a:pPr algn="r"/>
            <a:r>
              <a:rPr sz="1200" b="0" u="none"/>
              <a:t>Local projection</a:t>
            </a:r>
          </a:p>
          <a:p>
            <a:pPr algn="r"/>
            <a:r>
              <a:rPr sz="1200" b="0" u="none"/>
              <a:t>Versatile remote conferencing tool</a:t>
            </a:r>
          </a:p>
        </p:txBody>
      </p:sp>
      <p:pic>
        <p:nvPicPr>
          <p:cNvPr id="42" name="图片 41">
            <a:extLst>
              <a:ext uri="{FF2B5EF4-FFF2-40B4-BE49-F238E27FC236}">
                <a16:creationId xmlns:a16="http://schemas.microsoft.com/office/drawing/2014/main" id="{D3E8B123-40A3-461A-9594-DD60D51A9DFE}"/>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3334618" y="2631849"/>
            <a:ext cx="1127925" cy="593023"/>
          </a:xfrm>
          <a:prstGeom prst="rect">
            <a:avLst/>
          </a:prstGeom>
          <a:ln w="9525">
            <a:solidFill>
              <a:schemeClr val="bg1">
                <a:lumMod val="65000"/>
              </a:schemeClr>
            </a:solidFill>
          </a:ln>
        </p:spPr>
      </p:pic>
      <p:pic>
        <p:nvPicPr>
          <p:cNvPr id="67" name="图片 66">
            <a:extLst>
              <a:ext uri="{FF2B5EF4-FFF2-40B4-BE49-F238E27FC236}">
                <a16:creationId xmlns:a16="http://schemas.microsoft.com/office/drawing/2014/main" id="{CB837268-5458-4A04-A549-DE24D67AC4D7}"/>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3657136" y="2378705"/>
            <a:ext cx="462927" cy="287280"/>
          </a:xfrm>
          <a:prstGeom prst="rect">
            <a:avLst/>
          </a:prstGeom>
        </p:spPr>
      </p:pic>
      <p:sp>
        <p:nvSpPr>
          <p:cNvPr id="58" name="矩形 57">
            <a:extLst>
              <a:ext uri="{FF2B5EF4-FFF2-40B4-BE49-F238E27FC236}">
                <a16:creationId xmlns:a16="http://schemas.microsoft.com/office/drawing/2014/main" id="{3B8689BC-1BCD-45E8-91D6-51632BCFA567}"/>
              </a:ext>
            </a:extLst>
          </p:cNvPr>
          <p:cNvSpPr/>
          <p:nvPr/>
        </p:nvSpPr>
        <p:spPr>
          <a:xfrm>
            <a:off x="3703817" y="6691047"/>
            <a:ext cx="327026" cy="141791"/>
          </a:xfrm>
          <a:prstGeom prst="rect">
            <a:avLst/>
          </a:prstGeom>
          <a:solidFill>
            <a:srgbClr val="3F3F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7" name="图片 56">
            <a:extLst>
              <a:ext uri="{FF2B5EF4-FFF2-40B4-BE49-F238E27FC236}">
                <a16:creationId xmlns:a16="http://schemas.microsoft.com/office/drawing/2014/main" id="{58066F9D-6079-4CAB-BF80-451322A1E568}"/>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3620123" y="6579694"/>
            <a:ext cx="462927" cy="287280"/>
          </a:xfrm>
          <a:prstGeom prst="rect">
            <a:avLst/>
          </a:prstGeom>
        </p:spPr>
      </p:pic>
    </p:spTree>
    <p:extLst>
      <p:ext uri="{BB962C8B-B14F-4D97-AF65-F5344CB8AC3E}">
        <p14:creationId xmlns:p14="http://schemas.microsoft.com/office/powerpoint/2010/main" val="3504148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dur="50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barn(inVertical)">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dur="500" fill="hold" grpId="0" nodeType="clickEffect">
                                  <p:stCondLst>
                                    <p:cond delay="0"/>
                                  </p:stCondLst>
                                  <p:childTnLst>
                                    <p:set>
                                      <p:cBhvr>
                                        <p:cTn id="11" dur="1" fill="hold">
                                          <p:stCondLst>
                                            <p:cond delay="0"/>
                                          </p:stCondLst>
                                        </p:cTn>
                                        <p:tgtEl>
                                          <p:spTgt spid="46"/>
                                        </p:tgtEl>
                                        <p:attrNameLst>
                                          <p:attrName>style.visibility</p:attrName>
                                        </p:attrNameLst>
                                      </p:cBhvr>
                                      <p:to>
                                        <p:strVal val="visible"/>
                                      </p:to>
                                    </p:set>
                                    <p:animEffect transition="in" filter="barn(inVertical)">
                                      <p:cBhvr>
                                        <p:cTn id="12"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4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6D15B757-753A-4F9C-8C1B-5125EBF9562F}"/>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22224" y="0"/>
            <a:ext cx="7512051" cy="2895238"/>
          </a:xfrm>
          <a:prstGeom prst="rect">
            <a:avLst/>
          </a:prstGeom>
        </p:spPr>
      </p:pic>
      <p:sp>
        <p:nvSpPr>
          <p:cNvPr id="4" name="矩形 3">
            <a:extLst>
              <a:ext uri="{FF2B5EF4-FFF2-40B4-BE49-F238E27FC236}">
                <a16:creationId xmlns:a16="http://schemas.microsoft.com/office/drawing/2014/main" id="{20AF8FDA-4AEC-4CDF-963C-0FEB3B81652D}"/>
              </a:ext>
            </a:extLst>
          </p:cNvPr>
          <p:cNvSpPr/>
          <p:nvPr/>
        </p:nvSpPr>
        <p:spPr>
          <a:xfrm>
            <a:off x="0" y="10083800"/>
            <a:ext cx="2474595" cy="177800"/>
          </a:xfrm>
          <a:prstGeom prst="rect">
            <a:avLst/>
          </a:prstGeom>
          <a:solidFill>
            <a:srgbClr val="DDE2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 name="矩形 4">
            <a:extLst>
              <a:ext uri="{FF2B5EF4-FFF2-40B4-BE49-F238E27FC236}">
                <a16:creationId xmlns:a16="http://schemas.microsoft.com/office/drawing/2014/main" id="{815E43AD-ED78-4E17-8D03-ECA7D5188AF5}"/>
              </a:ext>
            </a:extLst>
          </p:cNvPr>
          <p:cNvSpPr/>
          <p:nvPr/>
        </p:nvSpPr>
        <p:spPr>
          <a:xfrm>
            <a:off x="2639122" y="10083800"/>
            <a:ext cx="4917378" cy="177800"/>
          </a:xfrm>
          <a:prstGeom prst="rect">
            <a:avLst/>
          </a:prstGeom>
          <a:solidFill>
            <a:srgbClr val="DDE2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6" name="直线连接符 7">
            <a:extLst>
              <a:ext uri="{FF2B5EF4-FFF2-40B4-BE49-F238E27FC236}">
                <a16:creationId xmlns:a16="http://schemas.microsoft.com/office/drawing/2014/main" id="{14DBAE38-E9FE-4190-A07C-52901BEBC0E8}"/>
              </a:ext>
            </a:extLst>
          </p:cNvPr>
          <p:cNvCxnSpPr>
            <a:cxnSpLocks/>
          </p:cNvCxnSpPr>
          <p:nvPr/>
        </p:nvCxnSpPr>
        <p:spPr>
          <a:xfrm>
            <a:off x="480494" y="787400"/>
            <a:ext cx="6565905" cy="0"/>
          </a:xfrm>
          <a:prstGeom prst="line">
            <a:avLst/>
          </a:prstGeom>
          <a:ln w="12700">
            <a:solidFill>
              <a:schemeClr val="bg1">
                <a:lumMod val="75000"/>
              </a:schemeClr>
            </a:solidFill>
            <a:tailEnd type="none" w="sm" len="sm"/>
          </a:ln>
        </p:spPr>
        <p:style>
          <a:lnRef idx="1">
            <a:schemeClr val="accent1"/>
          </a:lnRef>
          <a:fillRef idx="0">
            <a:schemeClr val="accent1"/>
          </a:fillRef>
          <a:effectRef idx="0">
            <a:schemeClr val="accent1"/>
          </a:effectRef>
          <a:fontRef idx="minor">
            <a:schemeClr val="tx1"/>
          </a:fontRef>
        </p:style>
      </p:cxnSp>
      <p:cxnSp>
        <p:nvCxnSpPr>
          <p:cNvPr id="7" name="直线连接符 36">
            <a:extLst>
              <a:ext uri="{FF2B5EF4-FFF2-40B4-BE49-F238E27FC236}">
                <a16:creationId xmlns:a16="http://schemas.microsoft.com/office/drawing/2014/main" id="{D2106DF9-82E6-4984-84B7-C17E057C6971}"/>
              </a:ext>
            </a:extLst>
          </p:cNvPr>
          <p:cNvCxnSpPr/>
          <p:nvPr/>
        </p:nvCxnSpPr>
        <p:spPr>
          <a:xfrm>
            <a:off x="480494" y="787400"/>
            <a:ext cx="1030315" cy="0"/>
          </a:xfrm>
          <a:prstGeom prst="line">
            <a:avLst/>
          </a:prstGeom>
          <a:ln w="22225">
            <a:solidFill>
              <a:srgbClr val="C00000"/>
            </a:solidFill>
          </a:ln>
        </p:spPr>
        <p:style>
          <a:lnRef idx="1">
            <a:schemeClr val="accent1"/>
          </a:lnRef>
          <a:fillRef idx="0">
            <a:schemeClr val="accent1"/>
          </a:fillRef>
          <a:effectRef idx="0">
            <a:schemeClr val="accent1"/>
          </a:effectRef>
          <a:fontRef idx="minor">
            <a:schemeClr val="tx1"/>
          </a:fontRef>
        </p:style>
      </p:cxnSp>
      <p:sp>
        <p:nvSpPr>
          <p:cNvPr id="8" name="Rectangle 5">
            <a:extLst>
              <a:ext uri="{FF2B5EF4-FFF2-40B4-BE49-F238E27FC236}">
                <a16:creationId xmlns:a16="http://schemas.microsoft.com/office/drawing/2014/main" id="{6A3FFEB9-67E7-4B69-9609-A43E60F02872}"/>
              </a:ext>
            </a:extLst>
          </p:cNvPr>
          <p:cNvSpPr>
            <a:spLocks noChangeArrowheads="1"/>
          </p:cNvSpPr>
          <p:nvPr/>
        </p:nvSpPr>
        <p:spPr bwMode="auto">
          <a:xfrm>
            <a:off x="467794" y="939800"/>
            <a:ext cx="87742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defTabSz="727389">
              <a:defRPr/>
            </a:pPr>
            <a:r>
              <a:rPr sz="1600" b="1" u="none">
                <a:solidFill>
                  <a:srgbClr val="000000"/>
                </a:solidFill>
              </a:rPr>
              <a:t>Features</a:t>
            </a:r>
          </a:p>
        </p:txBody>
      </p:sp>
      <p:graphicFrame>
        <p:nvGraphicFramePr>
          <p:cNvPr id="10" name="表格 9">
            <a:extLst>
              <a:ext uri="{FF2B5EF4-FFF2-40B4-BE49-F238E27FC236}">
                <a16:creationId xmlns:a16="http://schemas.microsoft.com/office/drawing/2014/main" id="{40751AFF-1B9C-46F0-B1DA-E8E0DACF82D3}"/>
              </a:ext>
            </a:extLst>
          </p:cNvPr>
          <p:cNvGraphicFramePr>
            <a:graphicFrameLocks noGrp="1"/>
          </p:cNvGraphicFramePr>
          <p:nvPr>
            <p:extLst>
              <p:ext uri="{D42A27DB-BD31-4B8C-83A1-F6EECF244321}">
                <p14:modId xmlns:p14="http://schemas.microsoft.com/office/powerpoint/2010/main" val="4030828730"/>
              </p:ext>
            </p:extLst>
          </p:nvPr>
        </p:nvGraphicFramePr>
        <p:xfrm>
          <a:off x="577851" y="1473201"/>
          <a:ext cx="6324600" cy="8020176"/>
        </p:xfrm>
        <a:graphic>
          <a:graphicData uri="http://schemas.openxmlformats.org/drawingml/2006/table">
            <a:tbl>
              <a:tblPr firstRow="1" bandRow="1">
                <a:tableStyleId>{5C22544A-7EE6-4342-B048-85BDC9FD1C3A}</a:tableStyleId>
              </a:tblPr>
              <a:tblGrid>
                <a:gridCol w="1280404">
                  <a:extLst>
                    <a:ext uri="{9D8B030D-6E8A-4147-A177-3AD203B41FA5}">
                      <a16:colId xmlns:a16="http://schemas.microsoft.com/office/drawing/2014/main" val="3111813730"/>
                    </a:ext>
                  </a:extLst>
                </a:gridCol>
                <a:gridCol w="5044196">
                  <a:extLst>
                    <a:ext uri="{9D8B030D-6E8A-4147-A177-3AD203B41FA5}">
                      <a16:colId xmlns:a16="http://schemas.microsoft.com/office/drawing/2014/main" val="3178264782"/>
                    </a:ext>
                  </a:extLst>
                </a:gridCol>
              </a:tblGrid>
              <a:tr h="281703">
                <a:tc gridSpan="2">
                  <a:txBody>
                    <a:bodyPr/>
                    <a:lstStyle/>
                    <a:p>
                      <a:r>
                        <a:rPr sz="1000" b="0" u="none">
                          <a:solidFill>
                            <a:schemeClr val="tx1"/>
                          </a:solidFill>
                        </a:rPr>
                        <a:t>Functions and Features</a:t>
                      </a:r>
                    </a:p>
                  </a:txBody>
                  <a:tcPr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BDE5FA"/>
                    </a:solidFill>
                  </a:tcPr>
                </a:tc>
                <a:tc hMerge="1">
                  <a:txBody>
                    <a:bodyPr/>
                    <a:lstStyle/>
                    <a:p>
                      <a:endParaRPr lang="zh-CN" altLang="en-US" sz="700" dirty="0">
                        <a:solidFill>
                          <a:schemeClr val="tx1"/>
                        </a:solidFill>
                        <a:latin typeface="Arial" panose="02000000000000000000" pitchFamily="2" charset="-122"/>
                        <a:ea typeface="FZLanTingHeiS-L-GB" panose="02000000000000000000" pitchFamily="2" charset="-122"/>
                      </a:endParaRPr>
                    </a:p>
                  </a:txBody>
                  <a:tcP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50546892"/>
                  </a:ext>
                </a:extLst>
              </a:tr>
              <a:tr h="747255">
                <a:tc>
                  <a:txBody>
                    <a:bodyPr/>
                    <a:lstStyle/>
                    <a:p>
                      <a:r>
                        <a:rPr sz="900" b="0" u="none">
                          <a:solidFill>
                            <a:schemeClr val="tx1">
                              <a:lumMod val="75000"/>
                              <a:lumOff val="25000"/>
                            </a:schemeClr>
                          </a:solidFill>
                        </a:rPr>
                        <a:t>HD video</a:t>
                      </a:r>
                      <a:endParaRPr lang="zh-CN" altLang="en-US" sz="900" baseline="0" dirty="0">
                        <a:solidFill>
                          <a:schemeClr val="tx1">
                            <a:lumMod val="75000"/>
                            <a:lumOff val="25000"/>
                          </a:schemeClr>
                        </a:solidFill>
                        <a:latin typeface="Arial" panose="02000000000000000000" pitchFamily="2" charset="-122"/>
                        <a:ea typeface="FZLanTingHeiS-DB-GB" panose="02000000000000000000" pitchFamily="2" charset="-122"/>
                      </a:endParaRPr>
                    </a:p>
                  </a:txBody>
                  <a:tcPr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alpha val="80000"/>
                      </a:schemeClr>
                    </a:solidFill>
                  </a:tcPr>
                </a:tc>
                <a:tc>
                  <a:txBody>
                    <a:bodyPr/>
                    <a:lstStyle/>
                    <a:p>
                      <a:pPr marL="171450" indent="-171450">
                        <a:lnSpc>
                          <a:spcPct val="120000"/>
                        </a:lnSpc>
                        <a:buSzPct val="80000"/>
                        <a:buFont typeface="Wingdings" panose="05000000000000000000" pitchFamily="2" charset="2"/>
                        <a:buChar char="l"/>
                      </a:pPr>
                      <a:r>
                        <a:rPr sz="800" b="0" u="none">
                          <a:solidFill>
                            <a:schemeClr val="tx1">
                              <a:lumMod val="75000"/>
                              <a:lumOff val="25000"/>
                            </a:schemeClr>
                          </a:solidFill>
                        </a:rPr>
                        <a:t>H.265 is used as the encoding and decoding protocol for both video and content, together with Huawei's proprietary Video Motion Enhancement (VME), to deliver 1080p video of 60 fps and 4K content sharing experience.</a:t>
                      </a:r>
                    </a:p>
                    <a:p>
                      <a:pPr marL="171450" indent="-171450">
                        <a:lnSpc>
                          <a:spcPct val="120000"/>
                        </a:lnSpc>
                        <a:buSzPct val="80000"/>
                        <a:buFont typeface="Wingdings" panose="05000000000000000000" pitchFamily="2" charset="2"/>
                        <a:buChar char="l"/>
                      </a:pPr>
                      <a:r>
                        <a:rPr sz="800" b="0" u="none">
                          <a:solidFill>
                            <a:schemeClr val="tx1">
                              <a:lumMod val="75000"/>
                              <a:lumOff val="25000"/>
                            </a:schemeClr>
                          </a:solidFill>
                        </a:rPr>
                        <a:t>Intelligent detection and backend image enhancement to adapt to WDR illumination, reduce bandwidth consumption, improve image definition, and enhance motion images.</a:t>
                      </a:r>
                    </a:p>
                  </a:txBody>
                  <a:tcPr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alpha val="80000"/>
                      </a:schemeClr>
                    </a:solidFill>
                  </a:tcPr>
                </a:tc>
                <a:extLst>
                  <a:ext uri="{0D108BD9-81ED-4DB2-BD59-A6C34878D82A}">
                    <a16:rowId xmlns:a16="http://schemas.microsoft.com/office/drawing/2014/main" val="3374808682"/>
                  </a:ext>
                </a:extLst>
              </a:tr>
              <a:tr h="1148831">
                <a:tc>
                  <a:txBody>
                    <a:bodyPr/>
                    <a:lstStyle/>
                    <a:p>
                      <a:r>
                        <a:rPr sz="900" b="0" u="none">
                          <a:solidFill>
                            <a:schemeClr val="tx1">
                              <a:lumMod val="75000"/>
                              <a:lumOff val="25000"/>
                            </a:schemeClr>
                          </a:solidFill>
                        </a:rPr>
                        <a:t>Hi-Fi audio</a:t>
                      </a:r>
                    </a:p>
                  </a:txBody>
                  <a:tcPr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5F5F5"/>
                    </a:solidFill>
                  </a:tcPr>
                </a:tc>
                <a:tc>
                  <a:txBody>
                    <a:bodyPr/>
                    <a:lstStyle/>
                    <a:p>
                      <a:pPr marL="171450" indent="-171450">
                        <a:lnSpc>
                          <a:spcPct val="120000"/>
                        </a:lnSpc>
                        <a:buSzPct val="80000"/>
                        <a:buFont typeface="Wingdings" panose="05000000000000000000" pitchFamily="2" charset="2"/>
                        <a:buChar char="l"/>
                      </a:pPr>
                      <a:r>
                        <a:rPr sz="800" b="0" u="none">
                          <a:solidFill>
                            <a:schemeClr val="tx1">
                              <a:lumMod val="75000"/>
                              <a:lumOff val="25000"/>
                            </a:schemeClr>
                          </a:solidFill>
                        </a:rPr>
                        <a:t>Acoustic Echo Cancellation (AEC), Automatic Noise Suppression (ANS), Automatic Gain Control (AGC), VoiceClear, AudioEnhancer, and lip synchronization.</a:t>
                      </a:r>
                    </a:p>
                    <a:p>
                      <a:pPr marL="171450" indent="-171450">
                        <a:lnSpc>
                          <a:spcPct val="120000"/>
                        </a:lnSpc>
                        <a:buSzPct val="80000"/>
                        <a:buFont typeface="Wingdings" panose="05000000000000000000" pitchFamily="2" charset="2"/>
                        <a:buChar char="l"/>
                      </a:pPr>
                      <a:r>
                        <a:rPr sz="800" b="0" u="none">
                          <a:solidFill>
                            <a:schemeClr val="tx1">
                              <a:lumMod val="75000"/>
                              <a:lumOff val="25000"/>
                            </a:schemeClr>
                          </a:solidFill>
                        </a:rPr>
                        <a:t>Opus, Forward Error Correction (FEC), Backward Error Correction (BEC), Packet Loss Concealment (PLC), Net Automatic Transfer-Enhancement (netATE), and Audio Jitter Buffer (AJB).</a:t>
                      </a:r>
                    </a:p>
                    <a:p>
                      <a:pPr marL="171450" indent="-171450">
                        <a:lnSpc>
                          <a:spcPct val="120000"/>
                        </a:lnSpc>
                        <a:buSzPct val="80000"/>
                        <a:buFont typeface="Wingdings" panose="05000000000000000000" pitchFamily="2" charset="2"/>
                        <a:buChar char="l"/>
                      </a:pPr>
                      <a:r>
                        <a:rPr sz="800" b="0" u="none">
                          <a:solidFill>
                            <a:schemeClr val="tx1">
                              <a:lumMod val="75000"/>
                              <a:lumOff val="25000"/>
                            </a:schemeClr>
                          </a:solidFill>
                        </a:rPr>
                        <a:t>Built-in microphone array with 8-meter sound pickup, and external microphone array for an extended sound pickup range, to deliver clear, crisp audio of speakers.</a:t>
                      </a:r>
                    </a:p>
                  </a:txBody>
                  <a:tcPr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5F5F5"/>
                    </a:solidFill>
                  </a:tcPr>
                </a:tc>
                <a:extLst>
                  <a:ext uri="{0D108BD9-81ED-4DB2-BD59-A6C34878D82A}">
                    <a16:rowId xmlns:a16="http://schemas.microsoft.com/office/drawing/2014/main" val="875818328"/>
                  </a:ext>
                </a:extLst>
              </a:tr>
              <a:tr h="523162">
                <a:tc>
                  <a:txBody>
                    <a:bodyPr/>
                    <a:lstStyle/>
                    <a:p>
                      <a:r>
                        <a:rPr sz="900" b="0" u="none">
                          <a:solidFill>
                            <a:schemeClr val="tx1">
                              <a:lumMod val="75000"/>
                              <a:lumOff val="25000"/>
                            </a:schemeClr>
                          </a:solidFill>
                        </a:rPr>
                        <a:t>Auto-Framing</a:t>
                      </a:r>
                    </a:p>
                  </a:txBody>
                  <a:tcPr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alpha val="80000"/>
                      </a:schemeClr>
                    </a:solidFill>
                  </a:tcPr>
                </a:tc>
                <a:tc>
                  <a:txBody>
                    <a:bodyPr/>
                    <a:lstStyle/>
                    <a:p>
                      <a:pPr marL="171450" indent="-171450">
                        <a:lnSpc>
                          <a:spcPct val="120000"/>
                        </a:lnSpc>
                        <a:buSzPct val="80000"/>
                        <a:buFont typeface="Wingdings" panose="05000000000000000000" pitchFamily="2" charset="2"/>
                        <a:buChar char="l"/>
                      </a:pPr>
                      <a:r>
                        <a:rPr sz="800" b="0" u="none">
                          <a:solidFill>
                            <a:schemeClr val="tx1">
                              <a:lumMod val="75000"/>
                              <a:lumOff val="25000"/>
                            </a:schemeClr>
                          </a:solidFill>
                        </a:rPr>
                        <a:t>In Auto-Framing mode, the 4K professional camera with 3x digital zoom automatically centers all participants in the frame, ensuring an optimal viewing experience.</a:t>
                      </a:r>
                    </a:p>
                  </a:txBody>
                  <a:tcPr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alpha val="80000"/>
                      </a:schemeClr>
                    </a:solidFill>
                  </a:tcPr>
                </a:tc>
                <a:extLst>
                  <a:ext uri="{0D108BD9-81ED-4DB2-BD59-A6C34878D82A}">
                    <a16:rowId xmlns:a16="http://schemas.microsoft.com/office/drawing/2014/main" val="1275548208"/>
                  </a:ext>
                </a:extLst>
              </a:tr>
              <a:tr h="747255">
                <a:tc>
                  <a:txBody>
                    <a:bodyPr/>
                    <a:lstStyle/>
                    <a:p>
                      <a:r>
                        <a:rPr sz="900" b="0" u="none">
                          <a:solidFill>
                            <a:schemeClr val="tx1">
                              <a:lumMod val="75000"/>
                              <a:lumOff val="25000"/>
                            </a:schemeClr>
                          </a:solidFill>
                        </a:rPr>
                        <a:t>Multistream conference</a:t>
                      </a:r>
                    </a:p>
                  </a:txBody>
                  <a:tcPr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5F5F5"/>
                    </a:solidFill>
                  </a:tcPr>
                </a:tc>
                <a:tc>
                  <a:txBody>
                    <a:bodyPr/>
                    <a:lstStyle/>
                    <a:p>
                      <a:pPr marL="171450" indent="-171450">
                        <a:lnSpc>
                          <a:spcPct val="120000"/>
                        </a:lnSpc>
                        <a:buSzPct val="80000"/>
                        <a:buFont typeface="Wingdings" panose="05000000000000000000" pitchFamily="2" charset="2"/>
                        <a:buChar char="l"/>
                      </a:pPr>
                      <a:r>
                        <a:rPr sz="800" b="0" u="none">
                          <a:solidFill>
                            <a:schemeClr val="tx1">
                              <a:lumMod val="75000"/>
                              <a:lumOff val="25000"/>
                            </a:schemeClr>
                          </a:solidFill>
                        </a:rPr>
                        <a:t>With the H.265 1080p multistream video capability of the product, users can adjust the continuous presence layout and seamlessly view any site. In addition, platform resource consumption and video conference delay are minimized, allowing for the access of a large number of endpoints.</a:t>
                      </a:r>
                    </a:p>
                    <a:p>
                      <a:pPr marL="171450" indent="-171450">
                        <a:lnSpc>
                          <a:spcPct val="120000"/>
                        </a:lnSpc>
                        <a:buSzPct val="80000"/>
                        <a:buFont typeface="Wingdings" panose="05000000000000000000" pitchFamily="2" charset="2"/>
                        <a:buChar char="l"/>
                      </a:pPr>
                      <a:r>
                        <a:rPr sz="800" b="0" u="none">
                          <a:solidFill>
                            <a:schemeClr val="tx1">
                              <a:lumMod val="75000"/>
                              <a:lumOff val="25000"/>
                            </a:schemeClr>
                          </a:solidFill>
                        </a:rPr>
                        <a:t>The multistream audio capability enables the endpoint to adapt to multiple sampling rates and decode multiple audio streams concurrently and mix them for output, effectively reducing platform resource consumption.</a:t>
                      </a:r>
                    </a:p>
                  </a:txBody>
                  <a:tcPr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5F5F5"/>
                    </a:solidFill>
                  </a:tcPr>
                </a:tc>
                <a:extLst>
                  <a:ext uri="{0D108BD9-81ED-4DB2-BD59-A6C34878D82A}">
                    <a16:rowId xmlns:a16="http://schemas.microsoft.com/office/drawing/2014/main" val="1084762531"/>
                  </a:ext>
                </a:extLst>
              </a:tr>
              <a:tr h="523162">
                <a:tc>
                  <a:txBody>
                    <a:bodyPr/>
                    <a:lstStyle/>
                    <a:p>
                      <a:r>
                        <a:rPr sz="900" b="0" u="none">
                          <a:solidFill>
                            <a:schemeClr val="tx1">
                              <a:lumMod val="75000"/>
                              <a:lumOff val="25000"/>
                            </a:schemeClr>
                          </a:solidFill>
                        </a:rPr>
                        <a:t>BYOM</a:t>
                      </a:r>
                      <a:endParaRPr lang="zh-CN" altLang="en-US" sz="900" baseline="0" dirty="0">
                        <a:solidFill>
                          <a:schemeClr val="tx1">
                            <a:lumMod val="75000"/>
                            <a:lumOff val="25000"/>
                          </a:schemeClr>
                        </a:solidFill>
                        <a:latin typeface="Arial" panose="02000000000000000000" pitchFamily="2" charset="-122"/>
                        <a:ea typeface="FZLanTingHeiS-DB-GB" panose="02000000000000000000" pitchFamily="2" charset="-122"/>
                      </a:endParaRPr>
                    </a:p>
                  </a:txBody>
                  <a:tcPr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alpha val="80000"/>
                      </a:schemeClr>
                    </a:solidFill>
                  </a:tcPr>
                </a:tc>
                <a:tc>
                  <a:txBody>
                    <a:bodyPr/>
                    <a:lstStyle/>
                    <a:p>
                      <a:pPr marL="171450" indent="-171450">
                        <a:lnSpc>
                          <a:spcPct val="120000"/>
                        </a:lnSpc>
                        <a:buSzPct val="80000"/>
                        <a:buFont typeface="Wingdings" panose="05000000000000000000" pitchFamily="2" charset="2"/>
                        <a:buChar char="l"/>
                      </a:pPr>
                      <a:r>
                        <a:rPr sz="800" b="0" u="none">
                          <a:solidFill>
                            <a:schemeClr val="tx1">
                              <a:lumMod val="75000"/>
                              <a:lumOff val="25000"/>
                            </a:schemeClr>
                          </a:solidFill>
                        </a:rPr>
                        <a:t>After initiating or joining a cloud conference on a PC, you can connect to the Bar 210 via a USB Type-C cable to use its camera, microphone, external monitor, and speaker. This transforms a small-screen meeting into a professional conference experience with a wide viewing angle and long-range sound pickup, ensuring clearer visuals and audio.</a:t>
                      </a:r>
                    </a:p>
                  </a:txBody>
                  <a:tcPr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alpha val="80000"/>
                      </a:schemeClr>
                    </a:solidFill>
                  </a:tcPr>
                </a:tc>
                <a:extLst>
                  <a:ext uri="{0D108BD9-81ED-4DB2-BD59-A6C34878D82A}">
                    <a16:rowId xmlns:a16="http://schemas.microsoft.com/office/drawing/2014/main" val="1869662540"/>
                  </a:ext>
                </a:extLst>
              </a:tr>
              <a:tr h="523162">
                <a:tc>
                  <a:txBody>
                    <a:bodyPr/>
                    <a:lstStyle/>
                    <a:p>
                      <a:r>
                        <a:rPr sz="900" b="0" u="none">
                          <a:solidFill>
                            <a:schemeClr val="tx1">
                              <a:lumMod val="75000"/>
                              <a:lumOff val="25000"/>
                            </a:schemeClr>
                          </a:solidFill>
                        </a:rPr>
                        <a:t>Banner/Caption</a:t>
                      </a:r>
                    </a:p>
                  </a:txBody>
                  <a:tcPr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5F5F5"/>
                    </a:solidFill>
                  </a:tcPr>
                </a:tc>
                <a:tc>
                  <a:txBody>
                    <a:bodyPr/>
                    <a:lstStyle/>
                    <a:p>
                      <a:pPr marL="171450" indent="-171450">
                        <a:lnSpc>
                          <a:spcPct val="120000"/>
                        </a:lnSpc>
                        <a:buSzPct val="80000"/>
                        <a:buFont typeface="Wingdings" panose="05000000000000000000" pitchFamily="2" charset="2"/>
                        <a:buChar char="l"/>
                      </a:pPr>
                      <a:r>
                        <a:rPr sz="800" b="0" u="none">
                          <a:solidFill>
                            <a:schemeClr val="tx1">
                              <a:lumMod val="75000"/>
                              <a:lumOff val="25000"/>
                            </a:schemeClr>
                          </a:solidFill>
                        </a:rPr>
                        <a:t>Supports sending and receiving banners and captions via T.140 signaling.</a:t>
                      </a:r>
                    </a:p>
                  </a:txBody>
                  <a:tcPr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5F5F5"/>
                    </a:solidFill>
                  </a:tcPr>
                </a:tc>
                <a:extLst>
                  <a:ext uri="{0D108BD9-81ED-4DB2-BD59-A6C34878D82A}">
                    <a16:rowId xmlns:a16="http://schemas.microsoft.com/office/drawing/2014/main" val="3625200453"/>
                  </a:ext>
                </a:extLst>
              </a:tr>
              <a:tr h="523162">
                <a:tc>
                  <a:txBody>
                    <a:bodyPr/>
                    <a:lstStyle/>
                    <a:p>
                      <a:r>
                        <a:rPr sz="900" b="0" u="none">
                          <a:solidFill>
                            <a:schemeClr val="tx1">
                              <a:lumMod val="75000"/>
                              <a:lumOff val="25000"/>
                            </a:schemeClr>
                          </a:solidFill>
                        </a:rPr>
                        <a:t>Multi-point conference recording</a:t>
                      </a:r>
                    </a:p>
                  </a:txBody>
                  <a:tcPr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alpha val="80000"/>
                      </a:schemeClr>
                    </a:solidFill>
                  </a:tcPr>
                </a:tc>
                <a:tc>
                  <a:txBody>
                    <a:bodyPr/>
                    <a:lstStyle/>
                    <a:p>
                      <a:pPr marL="171450" indent="-171450">
                        <a:lnSpc>
                          <a:spcPct val="120000"/>
                        </a:lnSpc>
                        <a:buSzPct val="80000"/>
                        <a:buFont typeface="Wingdings" panose="05000000000000000000" pitchFamily="2" charset="2"/>
                        <a:buChar char="l"/>
                      </a:pPr>
                      <a:r>
                        <a:rPr sz="800" b="0" u="none">
                          <a:solidFill>
                            <a:schemeClr val="tx1">
                              <a:lumMod val="75000"/>
                              <a:lumOff val="25000"/>
                            </a:schemeClr>
                          </a:solidFill>
                        </a:rPr>
                        <a:t>Supports SVC conference recording, enables scheduling of multi-point recording conferences via SiteCall, and provides pause/resume control during recording.</a:t>
                      </a:r>
                    </a:p>
                  </a:txBody>
                  <a:tcPr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alpha val="80000"/>
                      </a:schemeClr>
                    </a:solidFill>
                  </a:tcPr>
                </a:tc>
                <a:extLst>
                  <a:ext uri="{0D108BD9-81ED-4DB2-BD59-A6C34878D82A}">
                    <a16:rowId xmlns:a16="http://schemas.microsoft.com/office/drawing/2014/main" val="2291838488"/>
                  </a:ext>
                </a:extLst>
              </a:tr>
              <a:tr h="523162">
                <a:tc>
                  <a:txBody>
                    <a:bodyPr/>
                    <a:lstStyle/>
                    <a:p>
                      <a:pPr marL="0" indent="0">
                        <a:buFont typeface="+mj-lt"/>
                        <a:buNone/>
                      </a:pPr>
                      <a:r>
                        <a:rPr sz="900" b="0" u="none">
                          <a:solidFill>
                            <a:schemeClr val="tx1">
                              <a:lumMod val="75000"/>
                              <a:lumOff val="25000"/>
                            </a:schemeClr>
                          </a:solidFill>
                        </a:rPr>
                        <a:t>Multiple layouts</a:t>
                      </a:r>
                    </a:p>
                  </a:txBody>
                  <a:tcPr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5F5F5"/>
                    </a:solidFill>
                  </a:tcPr>
                </a:tc>
                <a:tc>
                  <a:txBody>
                    <a:bodyPr/>
                    <a:lstStyle/>
                    <a:p>
                      <a:pPr marL="171450" indent="-171450">
                        <a:lnSpc>
                          <a:spcPct val="120000"/>
                        </a:lnSpc>
                        <a:buSzPct val="80000"/>
                        <a:buFont typeface="Wingdings" panose="05000000000000000000" pitchFamily="2" charset="2"/>
                        <a:buChar char="l"/>
                      </a:pPr>
                      <a:r>
                        <a:rPr sz="800" b="0" u="none">
                          <a:solidFill>
                            <a:schemeClr val="tx1">
                              <a:lumMod val="75000"/>
                              <a:lumOff val="25000"/>
                            </a:schemeClr>
                          </a:solidFill>
                        </a:rPr>
                        <a:t>Video and other content displayed in separate panes</a:t>
                      </a:r>
                    </a:p>
                  </a:txBody>
                  <a:tcPr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5F5F5"/>
                    </a:solidFill>
                  </a:tcPr>
                </a:tc>
                <a:extLst>
                  <a:ext uri="{0D108BD9-81ED-4DB2-BD59-A6C34878D82A}">
                    <a16:rowId xmlns:a16="http://schemas.microsoft.com/office/drawing/2014/main" val="439048121"/>
                  </a:ext>
                </a:extLst>
              </a:tr>
              <a:tr h="523162">
                <a:tc>
                  <a:txBody>
                    <a:bodyPr/>
                    <a:lstStyle/>
                    <a:p>
                      <a:pPr marL="0" indent="0">
                        <a:buFont typeface="+mj-lt"/>
                        <a:buNone/>
                      </a:pPr>
                      <a:r>
                        <a:rPr sz="900" b="0" u="none">
                          <a:solidFill>
                            <a:schemeClr val="tx1">
                              <a:lumMod val="75000"/>
                              <a:lumOff val="25000"/>
                            </a:schemeClr>
                          </a:solidFill>
                        </a:rPr>
                        <a:t>Network adaptability</a:t>
                      </a:r>
                    </a:p>
                  </a:txBody>
                  <a:tcPr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71450" indent="-171450">
                        <a:lnSpc>
                          <a:spcPct val="120000"/>
                        </a:lnSpc>
                        <a:buSzPct val="80000"/>
                        <a:buFont typeface="Wingdings" panose="05000000000000000000" pitchFamily="2" charset="2"/>
                        <a:buChar char="l"/>
                      </a:pPr>
                      <a:r>
                        <a:rPr sz="800" b="0" u="none">
                          <a:solidFill>
                            <a:schemeClr val="tx1">
                              <a:lumMod val="75000"/>
                              <a:lumOff val="25000"/>
                            </a:schemeClr>
                          </a:solidFill>
                        </a:rPr>
                        <a:t>Super Error Concealment (SEC) and Hybrid Automatic Repeat Request (HARQ) retransmission ensure smooth, clear video, even at a 50% packet loss rate.</a:t>
                      </a:r>
                    </a:p>
                  </a:txBody>
                  <a:tcPr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239938376"/>
                  </a:ext>
                </a:extLst>
              </a:tr>
              <a:tr h="1074352">
                <a:tc>
                  <a:txBody>
                    <a:bodyPr/>
                    <a:lstStyle/>
                    <a:p>
                      <a:pPr marL="0" indent="0">
                        <a:buFont typeface="+mj-lt"/>
                        <a:buNone/>
                      </a:pPr>
                      <a:r>
                        <a:rPr sz="900" b="0" u="none">
                          <a:solidFill>
                            <a:schemeClr val="tx1">
                              <a:lumMod val="75000"/>
                              <a:lumOff val="25000"/>
                            </a:schemeClr>
                          </a:solidFill>
                        </a:rPr>
                        <a:t>Independent core technologies</a:t>
                      </a:r>
                    </a:p>
                  </a:txBody>
                  <a:tcPr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5F5F5"/>
                    </a:solidFill>
                  </a:tcPr>
                </a:tc>
                <a:tc>
                  <a:txBody>
                    <a:bodyPr/>
                    <a:lstStyle/>
                    <a:p>
                      <a:pPr marL="171450" indent="-171450">
                        <a:lnSpc>
                          <a:spcPct val="120000"/>
                        </a:lnSpc>
                        <a:buSzPct val="80000"/>
                        <a:buFont typeface="Wingdings" panose="05000000000000000000" pitchFamily="2" charset="2"/>
                        <a:buChar char="l"/>
                      </a:pPr>
                      <a:r>
                        <a:rPr sz="800" b="0" u="none">
                          <a:solidFill>
                            <a:schemeClr val="tx1">
                              <a:lumMod val="75000"/>
                              <a:lumOff val="25000"/>
                            </a:schemeClr>
                          </a:solidFill>
                        </a:rPr>
                        <a:t>Huawei's proprietary core technologies, and high-computing hardware platform architecture for powerful performance.</a:t>
                      </a:r>
                    </a:p>
                    <a:p>
                      <a:pPr marL="171450" indent="-171450">
                        <a:lnSpc>
                          <a:spcPct val="120000"/>
                        </a:lnSpc>
                        <a:buSzPct val="80000"/>
                        <a:buFont typeface="Wingdings" panose="05000000000000000000" pitchFamily="2" charset="2"/>
                        <a:buChar char="l"/>
                      </a:pPr>
                      <a:r>
                        <a:rPr sz="800" b="0" u="none">
                          <a:solidFill>
                            <a:schemeClr val="tx1">
                              <a:lumMod val="75000"/>
                              <a:lumOff val="25000"/>
                            </a:schemeClr>
                          </a:solidFill>
                        </a:rPr>
                        <a:t>Each device is equipped with a preconfigured certificate during manufacturing, to prevent spoofing and hijacking.</a:t>
                      </a:r>
                    </a:p>
                    <a:p>
                      <a:pPr marL="171450" indent="-171450">
                        <a:lnSpc>
                          <a:spcPct val="120000"/>
                        </a:lnSpc>
                        <a:buSzPct val="80000"/>
                        <a:buFont typeface="Wingdings" panose="05000000000000000000" pitchFamily="2" charset="2"/>
                        <a:buChar char="l"/>
                      </a:pPr>
                      <a:r>
                        <a:rPr sz="800" b="0" u="none">
                          <a:solidFill>
                            <a:schemeClr val="tx1">
                              <a:lumMod val="75000"/>
                              <a:lumOff val="25000"/>
                            </a:schemeClr>
                          </a:solidFill>
                        </a:rPr>
                        <a:t>Audio watermarks are seamlessly embedded into every frame of the audio data, with the watermark field being the site number. In cases where there is no site number available, the watermark field is replaced by the IP address. If the conference audio is recorded and shared without authorization, the intercepted audio clip can be analyzed to extract the watermarks and trace the source of the leakage.</a:t>
                      </a:r>
                    </a:p>
                    <a:p>
                      <a:pPr marL="171450" indent="-171450">
                        <a:lnSpc>
                          <a:spcPct val="120000"/>
                        </a:lnSpc>
                        <a:buSzPct val="80000"/>
                        <a:buFont typeface="Wingdings" panose="05000000000000000000" pitchFamily="2" charset="2"/>
                        <a:buChar char="l"/>
                      </a:pPr>
                      <a:r>
                        <a:rPr sz="800" b="0" u="none">
                          <a:solidFill>
                            <a:schemeClr val="tx1">
                              <a:lumMod val="75000"/>
                              <a:lumOff val="25000"/>
                            </a:schemeClr>
                          </a:solidFill>
                        </a:rPr>
                        <a:t>Standout audio and video technologies: audio and video capability enhancement, H.264/H.265, QoS network optimization technology, anti-feedback technology, and active noise suppression algorithm</a:t>
                      </a:r>
                    </a:p>
                  </a:txBody>
                  <a:tcPr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5F5F5"/>
                    </a:solidFill>
                  </a:tcPr>
                </a:tc>
                <a:extLst>
                  <a:ext uri="{0D108BD9-81ED-4DB2-BD59-A6C34878D82A}">
                    <a16:rowId xmlns:a16="http://schemas.microsoft.com/office/drawing/2014/main" val="937190773"/>
                  </a:ext>
                </a:extLst>
              </a:tr>
            </a:tbl>
          </a:graphicData>
        </a:graphic>
      </p:graphicFrame>
    </p:spTree>
    <p:extLst>
      <p:ext uri="{BB962C8B-B14F-4D97-AF65-F5344CB8AC3E}">
        <p14:creationId xmlns:p14="http://schemas.microsoft.com/office/powerpoint/2010/main" val="552969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32C885DD-65C0-42A7-8B96-F474E0A58E8F}"/>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22224" y="0"/>
            <a:ext cx="7512051" cy="2895238"/>
          </a:xfrm>
          <a:prstGeom prst="rect">
            <a:avLst/>
          </a:prstGeom>
        </p:spPr>
      </p:pic>
      <p:sp>
        <p:nvSpPr>
          <p:cNvPr id="4" name="矩形 3">
            <a:extLst>
              <a:ext uri="{FF2B5EF4-FFF2-40B4-BE49-F238E27FC236}">
                <a16:creationId xmlns:a16="http://schemas.microsoft.com/office/drawing/2014/main" id="{06A49981-5822-4F3E-9376-DCE69D8BEBAE}"/>
              </a:ext>
            </a:extLst>
          </p:cNvPr>
          <p:cNvSpPr/>
          <p:nvPr/>
        </p:nvSpPr>
        <p:spPr>
          <a:xfrm>
            <a:off x="0" y="10083800"/>
            <a:ext cx="2474595" cy="177800"/>
          </a:xfrm>
          <a:prstGeom prst="rect">
            <a:avLst/>
          </a:prstGeom>
          <a:solidFill>
            <a:srgbClr val="DDE2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 name="矩形 4">
            <a:extLst>
              <a:ext uri="{FF2B5EF4-FFF2-40B4-BE49-F238E27FC236}">
                <a16:creationId xmlns:a16="http://schemas.microsoft.com/office/drawing/2014/main" id="{01526AB7-D864-462F-8FFA-BCAE2B31E95F}"/>
              </a:ext>
            </a:extLst>
          </p:cNvPr>
          <p:cNvSpPr/>
          <p:nvPr/>
        </p:nvSpPr>
        <p:spPr>
          <a:xfrm>
            <a:off x="2639122" y="10083800"/>
            <a:ext cx="4917378" cy="177800"/>
          </a:xfrm>
          <a:prstGeom prst="rect">
            <a:avLst/>
          </a:prstGeom>
          <a:solidFill>
            <a:srgbClr val="DDE2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6" name="直线连接符 7">
            <a:extLst>
              <a:ext uri="{FF2B5EF4-FFF2-40B4-BE49-F238E27FC236}">
                <a16:creationId xmlns:a16="http://schemas.microsoft.com/office/drawing/2014/main" id="{71237D97-2E1E-4E28-A947-6FC058AE74D8}"/>
              </a:ext>
            </a:extLst>
          </p:cNvPr>
          <p:cNvCxnSpPr>
            <a:cxnSpLocks/>
          </p:cNvCxnSpPr>
          <p:nvPr/>
        </p:nvCxnSpPr>
        <p:spPr>
          <a:xfrm>
            <a:off x="480494" y="787400"/>
            <a:ext cx="6565905" cy="0"/>
          </a:xfrm>
          <a:prstGeom prst="line">
            <a:avLst/>
          </a:prstGeom>
          <a:ln w="12700">
            <a:solidFill>
              <a:schemeClr val="bg1">
                <a:lumMod val="75000"/>
              </a:schemeClr>
            </a:solidFill>
            <a:tailEnd type="none" w="sm" len="sm"/>
          </a:ln>
        </p:spPr>
        <p:style>
          <a:lnRef idx="1">
            <a:schemeClr val="accent1"/>
          </a:lnRef>
          <a:fillRef idx="0">
            <a:schemeClr val="accent1"/>
          </a:fillRef>
          <a:effectRef idx="0">
            <a:schemeClr val="accent1"/>
          </a:effectRef>
          <a:fontRef idx="minor">
            <a:schemeClr val="tx1"/>
          </a:fontRef>
        </p:style>
      </p:cxnSp>
      <p:cxnSp>
        <p:nvCxnSpPr>
          <p:cNvPr id="7" name="直线连接符 36">
            <a:extLst>
              <a:ext uri="{FF2B5EF4-FFF2-40B4-BE49-F238E27FC236}">
                <a16:creationId xmlns:a16="http://schemas.microsoft.com/office/drawing/2014/main" id="{726D46E3-72E0-4636-B7D7-0D7752742563}"/>
              </a:ext>
            </a:extLst>
          </p:cNvPr>
          <p:cNvCxnSpPr/>
          <p:nvPr/>
        </p:nvCxnSpPr>
        <p:spPr>
          <a:xfrm>
            <a:off x="480494" y="787400"/>
            <a:ext cx="1030315" cy="0"/>
          </a:xfrm>
          <a:prstGeom prst="line">
            <a:avLst/>
          </a:prstGeom>
          <a:ln w="22225">
            <a:solidFill>
              <a:srgbClr val="C00000"/>
            </a:solidFill>
          </a:ln>
        </p:spPr>
        <p:style>
          <a:lnRef idx="1">
            <a:schemeClr val="accent1"/>
          </a:lnRef>
          <a:fillRef idx="0">
            <a:schemeClr val="accent1"/>
          </a:fillRef>
          <a:effectRef idx="0">
            <a:schemeClr val="accent1"/>
          </a:effectRef>
          <a:fontRef idx="minor">
            <a:schemeClr val="tx1"/>
          </a:fontRef>
        </p:style>
      </p:cxnSp>
      <p:sp>
        <p:nvSpPr>
          <p:cNvPr id="8" name="Rectangle 5">
            <a:extLst>
              <a:ext uri="{FF2B5EF4-FFF2-40B4-BE49-F238E27FC236}">
                <a16:creationId xmlns:a16="http://schemas.microsoft.com/office/drawing/2014/main" id="{644F3154-2F6C-4456-A97F-9FEBADE5673B}"/>
              </a:ext>
            </a:extLst>
          </p:cNvPr>
          <p:cNvSpPr>
            <a:spLocks noChangeArrowheads="1"/>
          </p:cNvSpPr>
          <p:nvPr/>
        </p:nvSpPr>
        <p:spPr bwMode="auto">
          <a:xfrm>
            <a:off x="467794" y="939800"/>
            <a:ext cx="142987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defTabSz="727389">
              <a:defRPr/>
            </a:pPr>
            <a:r>
              <a:rPr sz="1600" b="1" u="none">
                <a:solidFill>
                  <a:srgbClr val="000000"/>
                </a:solidFill>
              </a:rPr>
              <a:t>Specifications</a:t>
            </a:r>
          </a:p>
        </p:txBody>
      </p:sp>
      <p:graphicFrame>
        <p:nvGraphicFramePr>
          <p:cNvPr id="9" name="表格 8">
            <a:extLst>
              <a:ext uri="{FF2B5EF4-FFF2-40B4-BE49-F238E27FC236}">
                <a16:creationId xmlns:a16="http://schemas.microsoft.com/office/drawing/2014/main" id="{15D33347-9FEC-45D4-AABE-3429BD4A1957}"/>
              </a:ext>
            </a:extLst>
          </p:cNvPr>
          <p:cNvGraphicFramePr>
            <a:graphicFrameLocks noGrp="1"/>
          </p:cNvGraphicFramePr>
          <p:nvPr>
            <p:extLst>
              <p:ext uri="{D42A27DB-BD31-4B8C-83A1-F6EECF244321}">
                <p14:modId xmlns:p14="http://schemas.microsoft.com/office/powerpoint/2010/main" val="3098562950"/>
              </p:ext>
            </p:extLst>
          </p:nvPr>
        </p:nvGraphicFramePr>
        <p:xfrm>
          <a:off x="601145" y="1325720"/>
          <a:ext cx="6445253" cy="8138170"/>
        </p:xfrm>
        <a:graphic>
          <a:graphicData uri="http://schemas.openxmlformats.org/drawingml/2006/table">
            <a:tbl>
              <a:tblPr firstRow="1" bandRow="1">
                <a:tableStyleId>{5C22544A-7EE6-4342-B048-85BDC9FD1C3A}</a:tableStyleId>
              </a:tblPr>
              <a:tblGrid>
                <a:gridCol w="1304828">
                  <a:extLst>
                    <a:ext uri="{9D8B030D-6E8A-4147-A177-3AD203B41FA5}">
                      <a16:colId xmlns:a16="http://schemas.microsoft.com/office/drawing/2014/main" val="3111813730"/>
                    </a:ext>
                  </a:extLst>
                </a:gridCol>
                <a:gridCol w="1078695">
                  <a:extLst>
                    <a:ext uri="{9D8B030D-6E8A-4147-A177-3AD203B41FA5}">
                      <a16:colId xmlns:a16="http://schemas.microsoft.com/office/drawing/2014/main" val="3178264782"/>
                    </a:ext>
                  </a:extLst>
                </a:gridCol>
                <a:gridCol w="1491518">
                  <a:extLst>
                    <a:ext uri="{9D8B030D-6E8A-4147-A177-3AD203B41FA5}">
                      <a16:colId xmlns:a16="http://schemas.microsoft.com/office/drawing/2014/main" val="3105641952"/>
                    </a:ext>
                  </a:extLst>
                </a:gridCol>
                <a:gridCol w="2570212">
                  <a:extLst>
                    <a:ext uri="{9D8B030D-6E8A-4147-A177-3AD203B41FA5}">
                      <a16:colId xmlns:a16="http://schemas.microsoft.com/office/drawing/2014/main" val="3696695249"/>
                    </a:ext>
                  </a:extLst>
                </a:gridCol>
              </a:tblGrid>
              <a:tr h="223680">
                <a:tc gridSpan="4">
                  <a:txBody>
                    <a:bodyPr/>
                    <a:lstStyle/>
                    <a:p>
                      <a:r>
                        <a:rPr sz="1000" b="0" u="none">
                          <a:solidFill>
                            <a:schemeClr val="tx1"/>
                          </a:solidFill>
                        </a:rPr>
                        <a:t>Components</a:t>
                      </a:r>
                    </a:p>
                  </a:txBody>
                  <a:tcPr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BDE5FA"/>
                    </a:solidFill>
                  </a:tcPr>
                </a:tc>
                <a:tc hMerge="1">
                  <a:txBody>
                    <a:bodyPr/>
                    <a:lstStyle/>
                    <a:p>
                      <a:endParaRPr lang="zh-CN" altLang="en-US" sz="700" dirty="0">
                        <a:solidFill>
                          <a:schemeClr val="tx1"/>
                        </a:solidFill>
                        <a:latin typeface="Arial" panose="02000000000000000000" pitchFamily="2" charset="-122"/>
                        <a:ea typeface="FZLanTingHeiS-L-GB" panose="02000000000000000000" pitchFamily="2" charset="-122"/>
                      </a:endParaRPr>
                    </a:p>
                  </a:txBody>
                  <a:tcP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zh-CN" altLang="en-US"/>
                    </a:p>
                  </a:txBody>
                  <a:tcPr/>
                </a:tc>
                <a:tc hMerge="1">
                  <a:txBody>
                    <a:bodyPr/>
                    <a:lstStyle/>
                    <a:p>
                      <a:endParaRPr lang="zh-CN" altLang="en-US"/>
                    </a:p>
                  </a:txBody>
                  <a:tcPr>
                    <a:lnL w="12700" cmpd="sng">
                      <a:noFill/>
                    </a:lnL>
                  </a:tcPr>
                </a:tc>
                <a:extLst>
                  <a:ext uri="{0D108BD9-81ED-4DB2-BD59-A6C34878D82A}">
                    <a16:rowId xmlns:a16="http://schemas.microsoft.com/office/drawing/2014/main" val="2950546892"/>
                  </a:ext>
                </a:extLst>
              </a:tr>
              <a:tr h="207360">
                <a:tc gridSpan="4">
                  <a:txBody>
                    <a:bodyPr/>
                    <a:lstStyle/>
                    <a:p>
                      <a:r>
                        <a:rPr sz="800" b="0" u="none">
                          <a:solidFill>
                            <a:schemeClr val="tx1">
                              <a:lumMod val="75000"/>
                              <a:lumOff val="25000"/>
                            </a:schemeClr>
                          </a:solidFill>
                        </a:rPr>
                        <a:t>HD codec (built-in HD camera and microphone array), remote control, cables, and power supply</a:t>
                      </a:r>
                    </a:p>
                  </a:txBody>
                  <a:tcPr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alpha val="80000"/>
                      </a:schemeClr>
                    </a:solidFill>
                  </a:tcPr>
                </a:tc>
                <a:tc hMerge="1">
                  <a:txBody>
                    <a:bodyPr/>
                    <a:lstStyle/>
                    <a:p>
                      <a:pPr marL="171450" indent="-171450">
                        <a:lnSpc>
                          <a:spcPct val="120000"/>
                        </a:lnSpc>
                        <a:buSzPct val="80000"/>
                        <a:buFont typeface="Wingdings" panose="05000000000000000000" pitchFamily="2" charset="2"/>
                        <a:buChar char="l"/>
                      </a:pPr>
                      <a:endParaRPr lang="en-US" altLang="zh-CN" sz="800" spc="10" baseline="0" dirty="0">
                        <a:solidFill>
                          <a:schemeClr val="tx1">
                            <a:lumMod val="75000"/>
                            <a:lumOff val="25000"/>
                          </a:schemeClr>
                        </a:solidFill>
                        <a:latin typeface="Arial" panose="02000000000000000000" pitchFamily="2" charset="-122"/>
                        <a:ea typeface="FZLanTingHeiS-L-GB" panose="02000000000000000000" pitchFamily="2" charset="-122"/>
                        <a:cs typeface="Huawei Sans" panose="020C0503030203020204" pitchFamily="34" charset="0"/>
                      </a:endParaRPr>
                    </a:p>
                  </a:txBody>
                  <a:tcPr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alpha val="80000"/>
                      </a:schemeClr>
                    </a:solidFill>
                  </a:tcPr>
                </a:tc>
                <a:tc hMerge="1">
                  <a:txBody>
                    <a:bodyPr/>
                    <a:lstStyle/>
                    <a:p>
                      <a:endParaRPr lang="zh-CN" altLang="en-US"/>
                    </a:p>
                  </a:txBody>
                  <a:tcPr/>
                </a:tc>
                <a:tc hMerge="1">
                  <a:txBody>
                    <a:bodyPr/>
                    <a:lstStyle/>
                    <a:p>
                      <a:endParaRPr lang="zh-CN" altLang="en-US"/>
                    </a:p>
                  </a:txBody>
                  <a:tcPr>
                    <a:lnL w="12700" cmpd="sng">
                      <a:noFill/>
                    </a:lnL>
                  </a:tcPr>
                </a:tc>
                <a:extLst>
                  <a:ext uri="{0D108BD9-81ED-4DB2-BD59-A6C34878D82A}">
                    <a16:rowId xmlns:a16="http://schemas.microsoft.com/office/drawing/2014/main" val="3374808682"/>
                  </a:ext>
                </a:extLst>
              </a:tr>
              <a:tr h="221520">
                <a:tc gridSpan="4">
                  <a:txBody>
                    <a:bodyPr/>
                    <a:lstStyle/>
                    <a:p>
                      <a:r>
                        <a:rPr sz="1000" b="0" u="none">
                          <a:solidFill>
                            <a:schemeClr val="tx1"/>
                          </a:solidFill>
                        </a:rPr>
                        <a:t>Standards &amp; Protocols</a:t>
                      </a:r>
                    </a:p>
                  </a:txBody>
                  <a:tcPr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BDE5FA"/>
                    </a:solidFill>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lnL w="12700" cmpd="sng">
                      <a:noFill/>
                    </a:lnL>
                  </a:tcPr>
                </a:tc>
                <a:extLst>
                  <a:ext uri="{0D108BD9-81ED-4DB2-BD59-A6C34878D82A}">
                    <a16:rowId xmlns:a16="http://schemas.microsoft.com/office/drawing/2014/main" val="2061476860"/>
                  </a:ext>
                </a:extLst>
              </a:tr>
              <a:tr h="129000">
                <a:tc gridSpan="2">
                  <a:txBody>
                    <a:bodyPr/>
                    <a:lstStyle/>
                    <a:p>
                      <a:r>
                        <a:rPr sz="900" b="0" u="none">
                          <a:solidFill>
                            <a:schemeClr val="tx1">
                              <a:lumMod val="75000"/>
                              <a:lumOff val="25000"/>
                            </a:schemeClr>
                          </a:solidFill>
                        </a:rPr>
                        <a:t>Multimedia framework protocols </a:t>
                      </a:r>
                      <a:endParaRPr lang="zh-CN" altLang="en-US" sz="900" baseline="0" dirty="0">
                        <a:solidFill>
                          <a:schemeClr val="tx1">
                            <a:lumMod val="75000"/>
                            <a:lumOff val="25000"/>
                          </a:schemeClr>
                        </a:solidFill>
                        <a:latin typeface="Arial" panose="02000000000000000000" pitchFamily="2" charset="-122"/>
                        <a:ea typeface="FZLanTingHeiS-DB-GB" panose="02000000000000000000" pitchFamily="2" charset="-122"/>
                      </a:endParaRPr>
                    </a:p>
                  </a:txBody>
                  <a:tcPr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indent="0">
                        <a:lnSpc>
                          <a:spcPct val="120000"/>
                        </a:lnSpc>
                        <a:buSzPct val="80000"/>
                        <a:buFont typeface="Wingdings" panose="05000000000000000000" pitchFamily="2" charset="2"/>
                        <a:buNone/>
                      </a:pPr>
                      <a:r>
                        <a:rPr sz="800" b="0" u="none">
                          <a:solidFill>
                            <a:schemeClr val="tx1">
                              <a:lumMod val="75000"/>
                              <a:lumOff val="25000"/>
                            </a:schemeClr>
                          </a:solidFill>
                        </a:rPr>
                        <a:t>ITU-T H.323 and IETF SIP</a:t>
                      </a:r>
                      <a:endParaRPr lang="zh-CN" altLang="en-US" sz="800" baseline="0" dirty="0">
                        <a:solidFill>
                          <a:schemeClr val="tx1">
                            <a:lumMod val="75000"/>
                            <a:lumOff val="25000"/>
                          </a:schemeClr>
                        </a:solidFill>
                        <a:latin typeface="Arial" panose="02000000000000000000" pitchFamily="2" charset="-122"/>
                        <a:ea typeface="FZLanTingHeiS-L-GB" panose="02000000000000000000" pitchFamily="2" charset="-122"/>
                      </a:endParaRPr>
                    </a:p>
                  </a:txBody>
                  <a:tcPr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r>
                        <a:rPr sz="800" b="0" u="none">
                          <a:solidFill>
                            <a:schemeClr val="tx1">
                              <a:lumMod val="75000"/>
                              <a:lumOff val="25000"/>
                            </a:schemeClr>
                          </a:solidFill>
                        </a:rPr>
                        <a:t>ITU-T H.323 and IETF SIP</a:t>
                      </a:r>
                      <a:endParaRPr lang="zh-CN" altLang="en-US" dirty="0"/>
                    </a:p>
                  </a:txBody>
                  <a:tcPr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zh-CN" altLang="en-US"/>
                    </a:p>
                  </a:txBody>
                  <a:tcPr>
                    <a:lnL w="12700" cmpd="sng">
                      <a:noFill/>
                    </a:lnL>
                  </a:tcPr>
                </a:tc>
                <a:extLst>
                  <a:ext uri="{0D108BD9-81ED-4DB2-BD59-A6C34878D82A}">
                    <a16:rowId xmlns:a16="http://schemas.microsoft.com/office/drawing/2014/main" val="875818328"/>
                  </a:ext>
                </a:extLst>
              </a:tr>
              <a:tr h="136822">
                <a:tc gridSpan="2">
                  <a:txBody>
                    <a:bodyPr/>
                    <a:lstStyle/>
                    <a:p>
                      <a:r>
                        <a:rPr sz="900" b="0" u="none">
                          <a:solidFill>
                            <a:schemeClr val="tx1">
                              <a:lumMod val="75000"/>
                              <a:lumOff val="25000"/>
                            </a:schemeClr>
                          </a:solidFill>
                        </a:rPr>
                        <a:t>Video codec protocols </a:t>
                      </a:r>
                      <a:endParaRPr lang="zh-CN" altLang="en-US" sz="900" baseline="0" dirty="0">
                        <a:solidFill>
                          <a:schemeClr val="tx1">
                            <a:lumMod val="75000"/>
                            <a:lumOff val="25000"/>
                          </a:schemeClr>
                        </a:solidFill>
                        <a:latin typeface="Arial" panose="02000000000000000000" pitchFamily="2" charset="-122"/>
                        <a:ea typeface="FZLanTingHeiS-DB-GB" panose="02000000000000000000" pitchFamily="2" charset="-122"/>
                      </a:endParaRPr>
                    </a:p>
                  </a:txBody>
                  <a:tcPr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alpha val="80000"/>
                      </a:schemeClr>
                    </a:solidFill>
                  </a:tcPr>
                </a:tc>
                <a:tc hMerge="1">
                  <a:txBody>
                    <a:bodyPr/>
                    <a:lstStyle/>
                    <a:p>
                      <a:pPr marL="0" indent="0">
                        <a:lnSpc>
                          <a:spcPct val="120000"/>
                        </a:lnSpc>
                        <a:buSzPct val="80000"/>
                        <a:buFont typeface="Wingdings" panose="05000000000000000000" pitchFamily="2" charset="2"/>
                        <a:buNone/>
                      </a:pPr>
                      <a:r>
                        <a:rPr sz="800" b="0" u="none">
                          <a:solidFill>
                            <a:schemeClr val="tx1">
                              <a:lumMod val="75000"/>
                              <a:lumOff val="25000"/>
                            </a:schemeClr>
                          </a:solidFill>
                        </a:rPr>
                        <a:t>H.265, H.265 SVC, H.264 HP, H.264 BP, H.264 SVC, H.263, and H.263+</a:t>
                      </a:r>
                      <a:endParaRPr lang="zh-CN" altLang="en-US" sz="800" baseline="0" dirty="0">
                        <a:solidFill>
                          <a:schemeClr val="tx1">
                            <a:lumMod val="75000"/>
                            <a:lumOff val="25000"/>
                          </a:schemeClr>
                        </a:solidFill>
                        <a:latin typeface="Arial" panose="02000000000000000000" pitchFamily="2" charset="-122"/>
                        <a:ea typeface="FZLanTingHeiS-L-GB" panose="02000000000000000000" pitchFamily="2" charset="-122"/>
                      </a:endParaRPr>
                    </a:p>
                  </a:txBody>
                  <a:tcPr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alpha val="80000"/>
                      </a:schemeClr>
                    </a:solidFill>
                  </a:tcPr>
                </a:tc>
                <a:tc gridSpan="2">
                  <a:txBody>
                    <a:bodyPr/>
                    <a:lstStyle/>
                    <a:p>
                      <a:r>
                        <a:rPr sz="800" b="0" u="none">
                          <a:solidFill>
                            <a:schemeClr val="tx1">
                              <a:lumMod val="75000"/>
                              <a:lumOff val="25000"/>
                            </a:schemeClr>
                          </a:solidFill>
                        </a:rPr>
                        <a:t>H.265, H.265 SVC, H.264 HP, H.264 BP, H.264 SVC, H.263, and H.263+</a:t>
                      </a:r>
                      <a:endParaRPr lang="zh-CN" altLang="en-US" dirty="0"/>
                    </a:p>
                  </a:txBody>
                  <a:tcPr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alpha val="80000"/>
                      </a:schemeClr>
                    </a:solidFill>
                  </a:tcPr>
                </a:tc>
                <a:tc hMerge="1">
                  <a:txBody>
                    <a:bodyPr/>
                    <a:lstStyle/>
                    <a:p>
                      <a:endParaRPr lang="zh-CN" altLang="en-US"/>
                    </a:p>
                  </a:txBody>
                  <a:tcPr>
                    <a:lnL w="12700" cmpd="sng">
                      <a:noFill/>
                    </a:lnL>
                  </a:tcPr>
                </a:tc>
                <a:extLst>
                  <a:ext uri="{0D108BD9-81ED-4DB2-BD59-A6C34878D82A}">
                    <a16:rowId xmlns:a16="http://schemas.microsoft.com/office/drawing/2014/main" val="1275548208"/>
                  </a:ext>
                </a:extLst>
              </a:tr>
              <a:tr h="133063">
                <a:tc gridSpan="2">
                  <a:txBody>
                    <a:bodyPr/>
                    <a:lstStyle/>
                    <a:p>
                      <a:r>
                        <a:rPr sz="900" b="0" u="none">
                          <a:solidFill>
                            <a:schemeClr val="tx1">
                              <a:lumMod val="75000"/>
                              <a:lumOff val="25000"/>
                            </a:schemeClr>
                          </a:solidFill>
                        </a:rPr>
                        <a:t>Audio encoding and decoding protocols </a:t>
                      </a:r>
                      <a:endParaRPr lang="zh-CN" altLang="en-US" sz="900" baseline="0" dirty="0">
                        <a:solidFill>
                          <a:schemeClr val="tx1">
                            <a:lumMod val="75000"/>
                            <a:lumOff val="25000"/>
                          </a:schemeClr>
                        </a:solidFill>
                        <a:latin typeface="Arial" panose="02000000000000000000" pitchFamily="2" charset="-122"/>
                        <a:ea typeface="FZLanTingHeiS-DB-GB" panose="02000000000000000000" pitchFamily="2" charset="-122"/>
                      </a:endParaRPr>
                    </a:p>
                  </a:txBody>
                  <a:tcPr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indent="0">
                        <a:lnSpc>
                          <a:spcPct val="120000"/>
                        </a:lnSpc>
                        <a:buSzPct val="80000"/>
                        <a:buFont typeface="Wingdings" panose="05000000000000000000" pitchFamily="2" charset="2"/>
                        <a:buNone/>
                      </a:pPr>
                      <a:r>
                        <a:rPr sz="800" b="0" u="none">
                          <a:solidFill>
                            <a:schemeClr val="tx1">
                              <a:lumMod val="75000"/>
                              <a:lumOff val="25000"/>
                            </a:schemeClr>
                          </a:solidFill>
                        </a:rPr>
                        <a:t>Opus, AAC-LD, G.729A, G.722, G.722.1C, G.711U, G.711A and G.719</a:t>
                      </a:r>
                    </a:p>
                  </a:txBody>
                  <a:tcPr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r>
                        <a:rPr sz="800" b="0" u="none" dirty="0">
                          <a:solidFill>
                            <a:schemeClr val="tx1">
                              <a:lumMod val="75000"/>
                              <a:lumOff val="25000"/>
                            </a:schemeClr>
                          </a:solidFill>
                        </a:rPr>
                        <a:t>Opus, AAC-LD, G.729A, G.722, G.722.1C, G.711U, G.711A</a:t>
                      </a:r>
                      <a:r>
                        <a:rPr lang="en-US" sz="800" b="0" u="none" dirty="0">
                          <a:solidFill>
                            <a:schemeClr val="tx1">
                              <a:lumMod val="75000"/>
                              <a:lumOff val="25000"/>
                            </a:schemeClr>
                          </a:solidFill>
                        </a:rPr>
                        <a:t>,</a:t>
                      </a:r>
                      <a:r>
                        <a:rPr sz="800" b="0" u="none" dirty="0">
                          <a:solidFill>
                            <a:schemeClr val="tx1">
                              <a:lumMod val="75000"/>
                              <a:lumOff val="25000"/>
                            </a:schemeClr>
                          </a:solidFill>
                        </a:rPr>
                        <a:t> and G.719</a:t>
                      </a:r>
                      <a:endParaRPr lang="zh-CN" altLang="en-US" dirty="0"/>
                    </a:p>
                  </a:txBody>
                  <a:tcPr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zh-CN" altLang="en-US"/>
                    </a:p>
                  </a:txBody>
                  <a:tcPr>
                    <a:lnL w="12700" cmpd="sng">
                      <a:noFill/>
                    </a:lnL>
                  </a:tcPr>
                </a:tc>
                <a:extLst>
                  <a:ext uri="{0D108BD9-81ED-4DB2-BD59-A6C34878D82A}">
                    <a16:rowId xmlns:a16="http://schemas.microsoft.com/office/drawing/2014/main" val="1084762531"/>
                  </a:ext>
                </a:extLst>
              </a:tr>
              <a:tr h="208183">
                <a:tc gridSpan="2">
                  <a:txBody>
                    <a:bodyPr/>
                    <a:lstStyle/>
                    <a:p>
                      <a:r>
                        <a:rPr sz="900" b="0" u="none">
                          <a:solidFill>
                            <a:schemeClr val="tx1">
                              <a:lumMod val="75000"/>
                              <a:lumOff val="25000"/>
                            </a:schemeClr>
                          </a:solidFill>
                        </a:rPr>
                        <a:t>Dual-stream protocols </a:t>
                      </a:r>
                      <a:endParaRPr lang="zh-CN" altLang="en-US" sz="900" baseline="0" dirty="0">
                        <a:solidFill>
                          <a:schemeClr val="tx1">
                            <a:lumMod val="75000"/>
                            <a:lumOff val="25000"/>
                          </a:schemeClr>
                        </a:solidFill>
                        <a:latin typeface="Arial" panose="02000000000000000000" pitchFamily="2" charset="-122"/>
                        <a:ea typeface="FZLanTingHeiS-DB-GB" panose="02000000000000000000" pitchFamily="2" charset="-122"/>
                      </a:endParaRPr>
                    </a:p>
                  </a:txBody>
                  <a:tcPr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alpha val="80000"/>
                      </a:schemeClr>
                    </a:solidFill>
                  </a:tcPr>
                </a:tc>
                <a:tc hMerge="1">
                  <a:txBody>
                    <a:bodyPr/>
                    <a:lstStyle/>
                    <a:p>
                      <a:pPr marL="0" indent="0">
                        <a:lnSpc>
                          <a:spcPct val="120000"/>
                        </a:lnSpc>
                        <a:buSzPct val="80000"/>
                        <a:buFont typeface="Wingdings" panose="05000000000000000000" pitchFamily="2" charset="2"/>
                        <a:buNone/>
                      </a:pPr>
                      <a:r>
                        <a:rPr sz="800" b="0" u="none">
                          <a:solidFill>
                            <a:schemeClr val="tx1">
                              <a:lumMod val="75000"/>
                              <a:lumOff val="25000"/>
                            </a:schemeClr>
                          </a:solidFill>
                        </a:rPr>
                        <a:t>ITU-T H.239, IETF BFCP, and data</a:t>
                      </a:r>
                    </a:p>
                  </a:txBody>
                  <a:tcPr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alpha val="80000"/>
                      </a:schemeClr>
                    </a:solidFill>
                  </a:tcPr>
                </a:tc>
                <a:tc gridSpan="2">
                  <a:txBody>
                    <a:bodyPr/>
                    <a:lstStyle/>
                    <a:p>
                      <a:r>
                        <a:rPr sz="800" b="0" u="none">
                          <a:solidFill>
                            <a:schemeClr val="tx1">
                              <a:lumMod val="75000"/>
                              <a:lumOff val="25000"/>
                            </a:schemeClr>
                          </a:solidFill>
                        </a:rPr>
                        <a:t>ITU-T H.239, IETF BFCP, and data</a:t>
                      </a:r>
                      <a:endParaRPr lang="zh-CN" altLang="en-US" dirty="0"/>
                    </a:p>
                  </a:txBody>
                  <a:tcPr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alpha val="80000"/>
                      </a:schemeClr>
                    </a:solidFill>
                  </a:tcPr>
                </a:tc>
                <a:tc hMerge="1">
                  <a:txBody>
                    <a:bodyPr/>
                    <a:lstStyle/>
                    <a:p>
                      <a:endParaRPr lang="zh-CN" altLang="en-US"/>
                    </a:p>
                  </a:txBody>
                  <a:tcPr>
                    <a:lnL w="12700" cmpd="sng">
                      <a:noFill/>
                    </a:lnL>
                  </a:tcPr>
                </a:tc>
                <a:extLst>
                  <a:ext uri="{0D108BD9-81ED-4DB2-BD59-A6C34878D82A}">
                    <a16:rowId xmlns:a16="http://schemas.microsoft.com/office/drawing/2014/main" val="1869662540"/>
                  </a:ext>
                </a:extLst>
              </a:tr>
              <a:tr h="130903">
                <a:tc gridSpan="2">
                  <a:txBody>
                    <a:bodyPr/>
                    <a:lstStyle/>
                    <a:p>
                      <a:r>
                        <a:rPr sz="900" b="0" u="none">
                          <a:solidFill>
                            <a:schemeClr val="tx1">
                              <a:lumMod val="75000"/>
                              <a:lumOff val="25000"/>
                            </a:schemeClr>
                          </a:solidFill>
                        </a:rPr>
                        <a:t>Other communication protocols </a:t>
                      </a:r>
                      <a:endParaRPr lang="zh-CN" altLang="en-US" sz="900" baseline="0" dirty="0">
                        <a:solidFill>
                          <a:schemeClr val="tx1">
                            <a:lumMod val="75000"/>
                            <a:lumOff val="25000"/>
                          </a:schemeClr>
                        </a:solidFill>
                        <a:latin typeface="Arial" panose="02000000000000000000" pitchFamily="2" charset="-122"/>
                        <a:ea typeface="FZLanTingHeiS-DB-GB" panose="02000000000000000000" pitchFamily="2" charset="-122"/>
                      </a:endParaRPr>
                    </a:p>
                  </a:txBody>
                  <a:tcPr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indent="0">
                        <a:lnSpc>
                          <a:spcPct val="120000"/>
                        </a:lnSpc>
                        <a:buSzPct val="80000"/>
                        <a:buFont typeface="Wingdings" panose="05000000000000000000" pitchFamily="2" charset="2"/>
                        <a:buNone/>
                      </a:pPr>
                      <a:r>
                        <a:rPr sz="800" b="0" u="none">
                          <a:solidFill>
                            <a:schemeClr val="tx1">
                              <a:lumMod val="75000"/>
                              <a:lumOff val="25000"/>
                            </a:schemeClr>
                          </a:solidFill>
                        </a:rPr>
                        <a:t>H.225, H.235, H.241, H.245, H.281, H.350, H.460, RFC2833, LDAP</a:t>
                      </a:r>
                      <a:endParaRPr lang="zh-CN" altLang="en-US" sz="800" baseline="0" dirty="0">
                        <a:solidFill>
                          <a:schemeClr val="tx1">
                            <a:lumMod val="75000"/>
                            <a:lumOff val="25000"/>
                          </a:schemeClr>
                        </a:solidFill>
                        <a:latin typeface="Arial" panose="02000000000000000000" pitchFamily="2" charset="-122"/>
                        <a:ea typeface="FZLanTingHeiS-L-GB" panose="02000000000000000000" pitchFamily="2" charset="-122"/>
                      </a:endParaRPr>
                    </a:p>
                  </a:txBody>
                  <a:tcPr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r>
                        <a:rPr sz="800" b="0" u="none">
                          <a:solidFill>
                            <a:schemeClr val="tx1">
                              <a:lumMod val="75000"/>
                              <a:lumOff val="25000"/>
                            </a:schemeClr>
                          </a:solidFill>
                        </a:rPr>
                        <a:t>H.225, H.235, H.241, H.245, H.281, H.350, H.460, RFC2833, LDAP</a:t>
                      </a:r>
                      <a:endParaRPr lang="zh-CN" altLang="en-US" dirty="0"/>
                    </a:p>
                  </a:txBody>
                  <a:tcPr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zh-CN" altLang="en-US"/>
                    </a:p>
                  </a:txBody>
                  <a:tcPr>
                    <a:lnL w="12700" cmpd="sng">
                      <a:noFill/>
                    </a:lnL>
                  </a:tcPr>
                </a:tc>
                <a:extLst>
                  <a:ext uri="{0D108BD9-81ED-4DB2-BD59-A6C34878D82A}">
                    <a16:rowId xmlns:a16="http://schemas.microsoft.com/office/drawing/2014/main" val="3625200453"/>
                  </a:ext>
                </a:extLst>
              </a:tr>
              <a:tr h="206023">
                <a:tc gridSpan="2">
                  <a:txBody>
                    <a:bodyPr/>
                    <a:lstStyle/>
                    <a:p>
                      <a:r>
                        <a:rPr sz="900" b="0" u="none">
                          <a:solidFill>
                            <a:schemeClr val="tx1">
                              <a:lumMod val="75000"/>
                              <a:lumOff val="25000"/>
                            </a:schemeClr>
                          </a:solidFill>
                        </a:rPr>
                        <a:t>Network transmission protocols </a:t>
                      </a:r>
                      <a:endParaRPr lang="zh-CN" altLang="en-US" sz="900" baseline="0" dirty="0">
                        <a:solidFill>
                          <a:schemeClr val="tx1">
                            <a:lumMod val="75000"/>
                            <a:lumOff val="25000"/>
                          </a:schemeClr>
                        </a:solidFill>
                        <a:latin typeface="Arial" panose="02000000000000000000" pitchFamily="2" charset="-122"/>
                        <a:ea typeface="FZLanTingHeiS-DB-GB" panose="02000000000000000000" pitchFamily="2" charset="-122"/>
                      </a:endParaRPr>
                    </a:p>
                  </a:txBody>
                  <a:tcPr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alpha val="80000"/>
                      </a:schemeClr>
                    </a:solidFill>
                  </a:tcPr>
                </a:tc>
                <a:tc hMerge="1">
                  <a:txBody>
                    <a:bodyPr/>
                    <a:lstStyle/>
                    <a:p>
                      <a:pPr marL="0" marR="0" lvl="0" indent="0" defTabSz="914400" eaLnBrk="1" fontAlgn="auto" latinLnBrk="0" hangingPunct="1">
                        <a:lnSpc>
                          <a:spcPct val="120000"/>
                        </a:lnSpc>
                        <a:spcBef>
                          <a:spcPts val="0"/>
                        </a:spcBef>
                        <a:spcAft>
                          <a:spcPts val="0"/>
                        </a:spcAft>
                        <a:buClrTx/>
                        <a:buSzPct val="80000"/>
                        <a:buFont typeface="Wingdings" panose="05000000000000000000" pitchFamily="2" charset="2"/>
                        <a:buNone/>
                        <a:tabLst/>
                        <a:defRPr/>
                      </a:pPr>
                      <a:r>
                        <a:rPr sz="800" b="0" u="none">
                          <a:solidFill>
                            <a:schemeClr val="tx1">
                              <a:lumMod val="75000"/>
                              <a:lumOff val="25000"/>
                            </a:schemeClr>
                          </a:solidFill>
                        </a:rPr>
                        <a:t>TCP/IP, RTP, RTCP, DHCP, DNS, SMTP, SNMP, SNTP, SSH, HTTP, HTTPS, and TR-069</a:t>
                      </a:r>
                      <a:endParaRPr lang="zh-CN" altLang="en-US" sz="800" baseline="0" dirty="0">
                        <a:solidFill>
                          <a:schemeClr val="tx1">
                            <a:lumMod val="75000"/>
                            <a:lumOff val="25000"/>
                          </a:schemeClr>
                        </a:solidFill>
                        <a:latin typeface="Arial" panose="02000000000000000000" pitchFamily="2" charset="-122"/>
                        <a:ea typeface="FZLanTingHeiS-L-GB" panose="02000000000000000000" pitchFamily="2" charset="-122"/>
                      </a:endParaRPr>
                    </a:p>
                  </a:txBody>
                  <a:tcPr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alpha val="80000"/>
                      </a:schemeClr>
                    </a:solidFill>
                  </a:tcPr>
                </a:tc>
                <a:tc gridSpan="2">
                  <a:txBody>
                    <a:bodyPr/>
                    <a:lstStyle/>
                    <a:p>
                      <a:r>
                        <a:rPr sz="800" b="0" u="none">
                          <a:solidFill>
                            <a:schemeClr val="tx1">
                              <a:lumMod val="75000"/>
                              <a:lumOff val="25000"/>
                            </a:schemeClr>
                          </a:solidFill>
                        </a:rPr>
                        <a:t>TCP/IP, RTP, RTCP, DHCP, DNS, SMTP, SNMP, SNTP, SSH, HTTP, HTTPS, and TR-069</a:t>
                      </a:r>
                      <a:endParaRPr lang="zh-CN" altLang="en-US" dirty="0"/>
                    </a:p>
                  </a:txBody>
                  <a:tcPr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alpha val="80000"/>
                      </a:schemeClr>
                    </a:solidFill>
                  </a:tcPr>
                </a:tc>
                <a:tc hMerge="1">
                  <a:txBody>
                    <a:bodyPr/>
                    <a:lstStyle/>
                    <a:p>
                      <a:endParaRPr lang="zh-CN" altLang="en-US"/>
                    </a:p>
                  </a:txBody>
                  <a:tcPr>
                    <a:lnL w="12700" cmpd="sng">
                      <a:noFill/>
                    </a:lnL>
                  </a:tcPr>
                </a:tc>
                <a:extLst>
                  <a:ext uri="{0D108BD9-81ED-4DB2-BD59-A6C34878D82A}">
                    <a16:rowId xmlns:a16="http://schemas.microsoft.com/office/drawing/2014/main" val="2291838488"/>
                  </a:ext>
                </a:extLst>
              </a:tr>
              <a:tr h="204943">
                <a:tc gridSpan="4">
                  <a:txBody>
                    <a:bodyPr/>
                    <a:lstStyle/>
                    <a:p>
                      <a:pPr marL="0" indent="0">
                        <a:buFont typeface="+mj-lt"/>
                        <a:buNone/>
                      </a:pPr>
                      <a:r>
                        <a:rPr sz="1000" b="0" u="none">
                          <a:solidFill>
                            <a:schemeClr val="tx1"/>
                          </a:solidFill>
                        </a:rPr>
                        <a:t>Video Features</a:t>
                      </a:r>
                    </a:p>
                  </a:txBody>
                  <a:tcPr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BDE5FA">
                        <a:alpha val="80000"/>
                      </a:srgbClr>
                    </a:solidFill>
                  </a:tcPr>
                </a:tc>
                <a:tc hMerge="1">
                  <a:txBody>
                    <a:bodyPr/>
                    <a:lstStyle/>
                    <a:p>
                      <a:pPr marL="171450" indent="-171450">
                        <a:lnSpc>
                          <a:spcPct val="120000"/>
                        </a:lnSpc>
                        <a:buSzPct val="80000"/>
                        <a:buFont typeface="Wingdings" panose="05000000000000000000" pitchFamily="2" charset="2"/>
                        <a:buChar char="l"/>
                      </a:pPr>
                      <a:endParaRPr lang="zh-CN" altLang="en-US" sz="800" baseline="0" dirty="0">
                        <a:solidFill>
                          <a:schemeClr val="tx1">
                            <a:lumMod val="75000"/>
                            <a:lumOff val="25000"/>
                          </a:schemeClr>
                        </a:solidFill>
                        <a:latin typeface="Arial" panose="02000000000000000000" pitchFamily="2" charset="-122"/>
                        <a:ea typeface="FZLanTingHeiS-L-GB" panose="02000000000000000000" pitchFamily="2" charset="-122"/>
                      </a:endParaRPr>
                    </a:p>
                  </a:txBody>
                  <a:tcPr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alpha val="80000"/>
                      </a:schemeClr>
                    </a:solidFill>
                  </a:tcPr>
                </a:tc>
                <a:tc hMerge="1">
                  <a:txBody>
                    <a:bodyPr/>
                    <a:lstStyle/>
                    <a:p>
                      <a:endParaRPr lang="zh-CN" altLang="en-US"/>
                    </a:p>
                  </a:txBody>
                  <a:tcPr/>
                </a:tc>
                <a:tc hMerge="1">
                  <a:txBody>
                    <a:bodyPr/>
                    <a:lstStyle/>
                    <a:p>
                      <a:endParaRPr lang="zh-CN" altLang="en-US"/>
                    </a:p>
                  </a:txBody>
                  <a:tcPr>
                    <a:lnL w="12700" cmpd="sng">
                      <a:noFill/>
                    </a:lnL>
                  </a:tcPr>
                </a:tc>
                <a:extLst>
                  <a:ext uri="{0D108BD9-81ED-4DB2-BD59-A6C34878D82A}">
                    <a16:rowId xmlns:a16="http://schemas.microsoft.com/office/drawing/2014/main" val="439048121"/>
                  </a:ext>
                </a:extLst>
              </a:tr>
              <a:tr h="0">
                <a:tc rowSpan="2">
                  <a:txBody>
                    <a:bodyPr/>
                    <a:lstStyle/>
                    <a:p>
                      <a:pPr marL="0" indent="0">
                        <a:buFont typeface="+mj-lt"/>
                        <a:buNone/>
                      </a:pPr>
                      <a:r>
                        <a:rPr sz="900" b="0" u="none">
                          <a:solidFill>
                            <a:schemeClr val="tx1">
                              <a:lumMod val="75000"/>
                              <a:lumOff val="25000"/>
                            </a:schemeClr>
                          </a:solidFill>
                        </a:rPr>
                        <a:t>Video resolution</a:t>
                      </a:r>
                    </a:p>
                  </a:txBody>
                  <a:tcPr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marL="0" indent="0">
                        <a:lnSpc>
                          <a:spcPct val="120000"/>
                        </a:lnSpc>
                        <a:buSzPct val="80000"/>
                        <a:buFont typeface="Wingdings" panose="05000000000000000000" pitchFamily="2" charset="2"/>
                        <a:buNone/>
                      </a:pPr>
                      <a:r>
                        <a:rPr sz="800" b="0" u="none">
                          <a:solidFill>
                            <a:schemeClr val="tx1">
                              <a:lumMod val="75000"/>
                              <a:lumOff val="25000"/>
                            </a:schemeClr>
                          </a:solidFill>
                        </a:rPr>
                        <a:t>H.264</a:t>
                      </a:r>
                    </a:p>
                    <a:p>
                      <a:pPr marL="0" indent="0">
                        <a:lnSpc>
                          <a:spcPct val="120000"/>
                        </a:lnSpc>
                        <a:buSzPct val="80000"/>
                        <a:buFont typeface="Wingdings" panose="05000000000000000000" pitchFamily="2" charset="2"/>
                        <a:buNone/>
                      </a:pPr>
                      <a:r>
                        <a:rPr sz="800" b="0" u="none">
                          <a:solidFill>
                            <a:schemeClr val="tx1">
                              <a:lumMod val="75000"/>
                              <a:lumOff val="25000"/>
                            </a:schemeClr>
                          </a:solidFill>
                        </a:rPr>
                        <a:t>1080p 30 fps (min. bandwidth: 512 kbit/s)</a:t>
                      </a:r>
                    </a:p>
                    <a:p>
                      <a:pPr marL="0" indent="0">
                        <a:lnSpc>
                          <a:spcPct val="120000"/>
                        </a:lnSpc>
                        <a:buSzPct val="80000"/>
                        <a:buFont typeface="Wingdings" panose="05000000000000000000" pitchFamily="2" charset="2"/>
                        <a:buNone/>
                      </a:pPr>
                      <a:r>
                        <a:rPr sz="800" b="0" u="none">
                          <a:solidFill>
                            <a:schemeClr val="tx1">
                              <a:lumMod val="75000"/>
                              <a:lumOff val="25000"/>
                            </a:schemeClr>
                          </a:solidFill>
                        </a:rPr>
                        <a:t>720p 30 fps (min. bandwidth: 384 kbit/s)</a:t>
                      </a:r>
                      <a:endParaRPr lang="zh-CN" altLang="en-US" sz="800" baseline="0" dirty="0">
                        <a:solidFill>
                          <a:schemeClr val="tx1">
                            <a:lumMod val="75000"/>
                            <a:lumOff val="25000"/>
                          </a:schemeClr>
                        </a:solidFill>
                        <a:latin typeface="Arial" panose="02000000000000000000" pitchFamily="2" charset="-122"/>
                        <a:ea typeface="FZLanTingHeiS-L-GB" panose="02000000000000000000" pitchFamily="2" charset="-122"/>
                      </a:endParaRPr>
                    </a:p>
                  </a:txBody>
                  <a:tcPr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indent="0">
                        <a:lnSpc>
                          <a:spcPct val="120000"/>
                        </a:lnSpc>
                        <a:buSzPct val="80000"/>
                        <a:buFont typeface="Wingdings" panose="05000000000000000000" pitchFamily="2" charset="2"/>
                        <a:buNone/>
                      </a:pPr>
                      <a:endParaRPr lang="zh-CN" altLang="en-US" sz="800" baseline="0" dirty="0">
                        <a:solidFill>
                          <a:schemeClr val="tx1">
                            <a:lumMod val="75000"/>
                            <a:lumOff val="25000"/>
                          </a:schemeClr>
                        </a:solidFill>
                        <a:latin typeface="Arial" panose="02000000000000000000" pitchFamily="2" charset="-122"/>
                        <a:ea typeface="FZLanTingHeiS-L-GB" panose="02000000000000000000" pitchFamily="2" charset="-122"/>
                      </a:endParaRPr>
                    </a:p>
                  </a:txBody>
                  <a:tcPr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nSpc>
                          <a:spcPct val="120000"/>
                        </a:lnSpc>
                        <a:buSzPct val="80000"/>
                        <a:buFont typeface="Wingdings" panose="05000000000000000000" pitchFamily="2" charset="2"/>
                        <a:buNone/>
                      </a:pPr>
                      <a:endParaRPr lang="en-US" altLang="zh-CN" sz="800" baseline="0" dirty="0">
                        <a:solidFill>
                          <a:schemeClr val="tx1">
                            <a:lumMod val="75000"/>
                            <a:lumOff val="25000"/>
                          </a:schemeClr>
                        </a:solidFill>
                        <a:latin typeface="Arial" panose="02000000000000000000" pitchFamily="2" charset="-122"/>
                        <a:ea typeface="FZLanTingHeiS-L-GB" panose="02000000000000000000" pitchFamily="2" charset="-122"/>
                      </a:endParaRPr>
                    </a:p>
                    <a:p>
                      <a:pPr marL="0" indent="0">
                        <a:lnSpc>
                          <a:spcPct val="120000"/>
                        </a:lnSpc>
                        <a:buSzPct val="80000"/>
                        <a:buFont typeface="Wingdings" panose="05000000000000000000" pitchFamily="2" charset="2"/>
                        <a:buNone/>
                      </a:pPr>
                      <a:r>
                        <a:rPr sz="800" b="0" u="none">
                          <a:solidFill>
                            <a:schemeClr val="tx1">
                              <a:lumMod val="75000"/>
                              <a:lumOff val="25000"/>
                            </a:schemeClr>
                          </a:solidFill>
                        </a:rPr>
                        <a:t>720p 60 fps (min. bandwidth: 768 kbit/s)</a:t>
                      </a:r>
                      <a:endParaRPr lang="zh-CN" altLang="en-US" sz="800" baseline="0" dirty="0">
                        <a:solidFill>
                          <a:schemeClr val="tx1">
                            <a:lumMod val="75000"/>
                            <a:lumOff val="25000"/>
                          </a:schemeClr>
                        </a:solidFill>
                        <a:latin typeface="Arial" panose="02000000000000000000" pitchFamily="2" charset="-122"/>
                        <a:ea typeface="FZLanTingHeiS-L-GB" panose="02000000000000000000" pitchFamily="2" charset="-122"/>
                      </a:endParaRPr>
                    </a:p>
                    <a:p>
                      <a:pPr marL="0" indent="0">
                        <a:lnSpc>
                          <a:spcPct val="120000"/>
                        </a:lnSpc>
                        <a:buSzPct val="80000"/>
                        <a:buFont typeface="Wingdings" panose="05000000000000000000" pitchFamily="2" charset="2"/>
                        <a:buNone/>
                      </a:pPr>
                      <a:r>
                        <a:rPr sz="800" b="0" u="none">
                          <a:solidFill>
                            <a:schemeClr val="tx1">
                              <a:lumMod val="75000"/>
                              <a:lumOff val="25000"/>
                            </a:schemeClr>
                          </a:solidFill>
                        </a:rPr>
                        <a:t>4SIF/4CIF (min. bandwidth: 128 kbit/s)</a:t>
                      </a:r>
                      <a:endParaRPr lang="zh-CN" altLang="en-US" sz="800" baseline="0" dirty="0">
                        <a:solidFill>
                          <a:schemeClr val="tx1">
                            <a:lumMod val="75000"/>
                            <a:lumOff val="25000"/>
                          </a:schemeClr>
                        </a:solidFill>
                        <a:latin typeface="Arial" panose="02000000000000000000" pitchFamily="2" charset="-122"/>
                        <a:ea typeface="FZLanTingHeiS-L-GB" panose="02000000000000000000" pitchFamily="2" charset="-122"/>
                      </a:endParaRPr>
                    </a:p>
                  </a:txBody>
                  <a:tcPr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39938376"/>
                  </a:ext>
                </a:extLst>
              </a:tr>
              <a:tr h="0">
                <a:tc vMerge="1">
                  <a:txBody>
                    <a:bodyPr/>
                    <a:lstStyle/>
                    <a:p>
                      <a:endParaRPr lang="zh-CN" altLang="en-US"/>
                    </a:p>
                  </a:txBody>
                  <a:tcPr/>
                </a:tc>
                <a:tc gridSpan="2">
                  <a:txBody>
                    <a:bodyPr/>
                    <a:lstStyle/>
                    <a:p>
                      <a:pPr marL="0" indent="0">
                        <a:lnSpc>
                          <a:spcPct val="120000"/>
                        </a:lnSpc>
                        <a:buSzPct val="80000"/>
                        <a:buFont typeface="Wingdings" panose="05000000000000000000" pitchFamily="2" charset="2"/>
                        <a:buNone/>
                      </a:pPr>
                      <a:r>
                        <a:rPr sz="800" b="0" u="none">
                          <a:solidFill>
                            <a:schemeClr val="tx1">
                              <a:lumMod val="75000"/>
                              <a:lumOff val="25000"/>
                            </a:schemeClr>
                          </a:solidFill>
                        </a:rPr>
                        <a:t>H.265</a:t>
                      </a:r>
                    </a:p>
                    <a:p>
                      <a:pPr marL="0" indent="0">
                        <a:lnSpc>
                          <a:spcPct val="120000"/>
                        </a:lnSpc>
                        <a:buSzPct val="80000"/>
                        <a:buFont typeface="Wingdings" panose="05000000000000000000" pitchFamily="2" charset="2"/>
                        <a:buNone/>
                      </a:pPr>
                      <a:r>
                        <a:rPr sz="800" b="0" u="none">
                          <a:solidFill>
                            <a:schemeClr val="tx1">
                              <a:lumMod val="75000"/>
                              <a:lumOff val="25000"/>
                            </a:schemeClr>
                          </a:solidFill>
                        </a:rPr>
                        <a:t>1080p 30 fps (min. bandwidth: 384 kbit/s)</a:t>
                      </a:r>
                    </a:p>
                    <a:p>
                      <a:pPr marL="0" indent="0">
                        <a:lnSpc>
                          <a:spcPct val="120000"/>
                        </a:lnSpc>
                        <a:buSzPct val="80000"/>
                        <a:buFont typeface="Wingdings" panose="05000000000000000000" pitchFamily="2" charset="2"/>
                        <a:buNone/>
                      </a:pPr>
                      <a:r>
                        <a:rPr sz="800" b="0" u="none">
                          <a:solidFill>
                            <a:schemeClr val="tx1">
                              <a:lumMod val="75000"/>
                              <a:lumOff val="25000"/>
                            </a:schemeClr>
                          </a:solidFill>
                        </a:rPr>
                        <a:t>720p 30 fps (min. bandwidth: 256 kbit/s)</a:t>
                      </a:r>
                      <a:endParaRPr lang="zh-CN" altLang="en-US" sz="800" baseline="0" dirty="0">
                        <a:solidFill>
                          <a:schemeClr val="tx1">
                            <a:lumMod val="75000"/>
                            <a:lumOff val="25000"/>
                          </a:schemeClr>
                        </a:solidFill>
                        <a:latin typeface="Arial" panose="02000000000000000000" pitchFamily="2" charset="-122"/>
                        <a:ea typeface="FZLanTingHeiS-L-GB" panose="02000000000000000000" pitchFamily="2" charset="-122"/>
                      </a:endParaRPr>
                    </a:p>
                  </a:txBody>
                  <a:tcPr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indent="0">
                        <a:lnSpc>
                          <a:spcPct val="120000"/>
                        </a:lnSpc>
                        <a:buSzPct val="80000"/>
                        <a:buFont typeface="Wingdings" panose="05000000000000000000" pitchFamily="2" charset="2"/>
                        <a:buNone/>
                      </a:pPr>
                      <a:endParaRPr lang="zh-CN" altLang="en-US" sz="800" baseline="0" dirty="0">
                        <a:solidFill>
                          <a:schemeClr val="tx1">
                            <a:lumMod val="75000"/>
                            <a:lumOff val="25000"/>
                          </a:schemeClr>
                        </a:solidFill>
                        <a:latin typeface="Arial" panose="02000000000000000000" pitchFamily="2" charset="-122"/>
                        <a:ea typeface="FZLanTingHeiS-L-GB" panose="02000000000000000000" pitchFamily="2" charset="-122"/>
                      </a:endParaRPr>
                    </a:p>
                  </a:txBody>
                  <a:tcPr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nSpc>
                          <a:spcPct val="120000"/>
                        </a:lnSpc>
                        <a:buSzPct val="80000"/>
                        <a:buFont typeface="Wingdings" panose="05000000000000000000" pitchFamily="2" charset="2"/>
                        <a:buNone/>
                      </a:pPr>
                      <a:endParaRPr lang="en-US" altLang="zh-CN" sz="800" baseline="0" dirty="0">
                        <a:solidFill>
                          <a:schemeClr val="tx1">
                            <a:lumMod val="75000"/>
                            <a:lumOff val="25000"/>
                          </a:schemeClr>
                        </a:solidFill>
                        <a:latin typeface="Arial" panose="02000000000000000000" pitchFamily="2" charset="-122"/>
                        <a:ea typeface="FZLanTingHeiS-L-GB" panose="02000000000000000000" pitchFamily="2" charset="-122"/>
                      </a:endParaRPr>
                    </a:p>
                    <a:p>
                      <a:pPr marL="0" indent="0">
                        <a:lnSpc>
                          <a:spcPct val="120000"/>
                        </a:lnSpc>
                        <a:buSzPct val="80000"/>
                        <a:buFont typeface="Wingdings" panose="05000000000000000000" pitchFamily="2" charset="2"/>
                        <a:buNone/>
                      </a:pPr>
                      <a:r>
                        <a:rPr sz="800" b="0" u="none">
                          <a:solidFill>
                            <a:schemeClr val="tx1">
                              <a:lumMod val="75000"/>
                              <a:lumOff val="25000"/>
                            </a:schemeClr>
                          </a:solidFill>
                        </a:rPr>
                        <a:t>720p 60 fps (min. bandwidth: 512 kbit/s)</a:t>
                      </a:r>
                    </a:p>
                    <a:p>
                      <a:pPr marL="0" indent="0">
                        <a:lnSpc>
                          <a:spcPct val="120000"/>
                        </a:lnSpc>
                        <a:buSzPct val="80000"/>
                        <a:buFont typeface="Wingdings" panose="05000000000000000000" pitchFamily="2" charset="2"/>
                        <a:buNone/>
                      </a:pPr>
                      <a:endParaRPr lang="zh-CN" altLang="en-US" sz="800" baseline="0" dirty="0">
                        <a:solidFill>
                          <a:schemeClr val="tx1">
                            <a:lumMod val="75000"/>
                            <a:lumOff val="25000"/>
                          </a:schemeClr>
                        </a:solidFill>
                        <a:latin typeface="Arial" panose="02000000000000000000" pitchFamily="2" charset="-122"/>
                        <a:ea typeface="FZLanTingHeiS-L-GB" panose="02000000000000000000" pitchFamily="2" charset="-122"/>
                      </a:endParaRPr>
                    </a:p>
                  </a:txBody>
                  <a:tcPr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2660748"/>
                  </a:ext>
                </a:extLst>
              </a:tr>
              <a:tr h="309779">
                <a:tc>
                  <a:txBody>
                    <a:bodyPr/>
                    <a:lstStyle/>
                    <a:p>
                      <a:pPr marL="0" indent="0">
                        <a:buFont typeface="+mj-lt"/>
                        <a:buNone/>
                      </a:pPr>
                      <a:r>
                        <a:rPr sz="900" b="0" u="none">
                          <a:solidFill>
                            <a:schemeClr val="tx1">
                              <a:lumMod val="75000"/>
                              <a:lumOff val="25000"/>
                            </a:schemeClr>
                          </a:solidFill>
                        </a:rPr>
                        <a:t>4K professional-grade camera</a:t>
                      </a:r>
                    </a:p>
                  </a:txBody>
                  <a:tcPr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alpha val="80000"/>
                      </a:schemeClr>
                    </a:solidFill>
                  </a:tcPr>
                </a:tc>
                <a:tc gridSpan="3">
                  <a:txBody>
                    <a:bodyPr/>
                    <a:lstStyle/>
                    <a:p>
                      <a:pPr marL="0" indent="0">
                        <a:lnSpc>
                          <a:spcPct val="120000"/>
                        </a:lnSpc>
                        <a:buSzPct val="80000"/>
                        <a:buFont typeface="Wingdings" panose="05000000000000000000" pitchFamily="2" charset="2"/>
                        <a:buNone/>
                      </a:pPr>
                      <a:r>
                        <a:rPr sz="800" b="0" u="none">
                          <a:solidFill>
                            <a:schemeClr val="tx1">
                              <a:lumMod val="75000"/>
                              <a:lumOff val="25000"/>
                            </a:schemeClr>
                          </a:solidFill>
                        </a:rPr>
                        <a:t>3x digital zoom, F1.8 aperture</a:t>
                      </a:r>
                      <a:endParaRPr lang="en-US" altLang="zh-CN" sz="800" baseline="0" dirty="0">
                        <a:solidFill>
                          <a:schemeClr val="tx1">
                            <a:lumMod val="75000"/>
                            <a:lumOff val="25000"/>
                          </a:schemeClr>
                        </a:solidFill>
                        <a:latin typeface="Arial" panose="02000000000000000000" pitchFamily="2" charset="-122"/>
                        <a:ea typeface="FZLanTingHeiS-L-GB" panose="02000000000000000000" pitchFamily="2" charset="-122"/>
                      </a:endParaRPr>
                    </a:p>
                    <a:p>
                      <a:pPr marL="0" indent="0">
                        <a:lnSpc>
                          <a:spcPct val="120000"/>
                        </a:lnSpc>
                        <a:buSzPct val="80000"/>
                        <a:buFont typeface="Wingdings" panose="05000000000000000000" pitchFamily="2" charset="2"/>
                        <a:buNone/>
                      </a:pPr>
                      <a:r>
                        <a:rPr sz="800" b="0" u="none">
                          <a:solidFill>
                            <a:schemeClr val="tx1">
                              <a:lumMod val="75000"/>
                              <a:lumOff val="25000"/>
                            </a:schemeClr>
                          </a:solidFill>
                        </a:rPr>
                        <a:t>Pan angle of the manual PTZ: ±100°</a:t>
                      </a:r>
                    </a:p>
                    <a:p>
                      <a:pPr marL="0" indent="0">
                        <a:lnSpc>
                          <a:spcPct val="120000"/>
                        </a:lnSpc>
                        <a:buSzPct val="80000"/>
                        <a:buFont typeface="Wingdings" panose="05000000000000000000" pitchFamily="2" charset="2"/>
                        <a:buNone/>
                      </a:pPr>
                      <a:r>
                        <a:rPr sz="800" b="0" u="none">
                          <a:solidFill>
                            <a:schemeClr val="tx1">
                              <a:lumMod val="75000"/>
                              <a:lumOff val="25000"/>
                            </a:schemeClr>
                          </a:solidFill>
                        </a:rPr>
                        <a:t>Tilt angle of the manual PTZ: –90° to +30°</a:t>
                      </a:r>
                      <a:endParaRPr lang="zh-CN" altLang="en-US" sz="800" baseline="0" dirty="0">
                        <a:solidFill>
                          <a:schemeClr val="tx1">
                            <a:lumMod val="75000"/>
                            <a:lumOff val="25000"/>
                          </a:schemeClr>
                        </a:solidFill>
                        <a:latin typeface="Arial" panose="02000000000000000000" pitchFamily="2" charset="-122"/>
                        <a:ea typeface="FZLanTingHeiS-L-GB" panose="02000000000000000000" pitchFamily="2" charset="-122"/>
                      </a:endParaRPr>
                    </a:p>
                  </a:txBody>
                  <a:tcPr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alpha val="80000"/>
                      </a:schemeClr>
                    </a:solidFill>
                  </a:tcPr>
                </a:tc>
                <a:tc hMerge="1">
                  <a:txBody>
                    <a:bodyPr/>
                    <a:lstStyle/>
                    <a:p>
                      <a:endParaRPr lang="zh-CN" altLang="en-US"/>
                    </a:p>
                  </a:txBody>
                  <a:tcPr/>
                </a:tc>
                <a:tc hMerge="1">
                  <a:txBody>
                    <a:bodyPr/>
                    <a:lstStyle/>
                    <a:p>
                      <a:endParaRPr lang="zh-CN" altLang="en-US"/>
                    </a:p>
                  </a:txBody>
                  <a:tcPr>
                    <a:lnL w="12700" cmpd="sng">
                      <a:noFill/>
                    </a:lnL>
                    <a:lnT w="12700" cmpd="sng">
                      <a:noFill/>
                    </a:lnT>
                  </a:tcPr>
                </a:tc>
                <a:extLst>
                  <a:ext uri="{0D108BD9-81ED-4DB2-BD59-A6C34878D82A}">
                    <a16:rowId xmlns:a16="http://schemas.microsoft.com/office/drawing/2014/main" val="937190773"/>
                  </a:ext>
                </a:extLst>
              </a:tr>
              <a:tr h="583707">
                <a:tc>
                  <a:txBody>
                    <a:bodyPr/>
                    <a:lstStyle/>
                    <a:p>
                      <a:pPr marL="0" indent="0">
                        <a:buFont typeface="+mj-lt"/>
                        <a:buNone/>
                      </a:pPr>
                      <a:r>
                        <a:rPr sz="900" b="0" u="none">
                          <a:solidFill>
                            <a:schemeClr val="tx1">
                              <a:lumMod val="75000"/>
                              <a:lumOff val="25000"/>
                            </a:schemeClr>
                          </a:solidFill>
                        </a:rPr>
                        <a:t>Presentation resolution</a:t>
                      </a:r>
                    </a:p>
                  </a:txBody>
                  <a:tcPr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3">
                  <a:txBody>
                    <a:bodyPr/>
                    <a:lstStyle/>
                    <a:p>
                      <a:pPr marL="0" indent="0">
                        <a:lnSpc>
                          <a:spcPct val="120000"/>
                        </a:lnSpc>
                        <a:buSzPct val="80000"/>
                        <a:buFont typeface="Wingdings" panose="05000000000000000000" pitchFamily="2" charset="2"/>
                        <a:buNone/>
                      </a:pPr>
                      <a:r>
                        <a:rPr sz="800" b="0" u="none" dirty="0">
                          <a:solidFill>
                            <a:schemeClr val="tx1">
                              <a:lumMod val="75000"/>
                              <a:lumOff val="25000"/>
                            </a:schemeClr>
                          </a:solidFill>
                        </a:rPr>
                        <a:t>HDMI input: 640 x 480 at 60/72/75/85 fps, 800 x 600 at 56/60/72/75/85 fps, 1024 x 768 at</a:t>
                      </a:r>
                      <a:r>
                        <a:rPr lang="en-US" sz="800" b="0" u="none" dirty="0">
                          <a:solidFill>
                            <a:schemeClr val="tx1">
                              <a:lumMod val="75000"/>
                              <a:lumOff val="25000"/>
                            </a:schemeClr>
                          </a:solidFill>
                        </a:rPr>
                        <a:t> </a:t>
                      </a:r>
                      <a:r>
                        <a:rPr sz="800" b="0" u="none" dirty="0">
                          <a:solidFill>
                            <a:schemeClr val="tx1">
                              <a:lumMod val="75000"/>
                              <a:lumOff val="25000"/>
                            </a:schemeClr>
                          </a:solidFill>
                        </a:rPr>
                        <a:t>60/70/75/85 fps, 1152 x 864 at 60/75/85 fps, 1280 x 600 at 60 fps, 1280 x 720 at 60/75/85 fps, 1280 x 768 at</a:t>
                      </a:r>
                      <a:r>
                        <a:rPr lang="en-US" sz="800" b="0" u="none" dirty="0">
                          <a:solidFill>
                            <a:schemeClr val="tx1">
                              <a:lumMod val="75000"/>
                              <a:lumOff val="25000"/>
                            </a:schemeClr>
                          </a:solidFill>
                        </a:rPr>
                        <a:t> </a:t>
                      </a:r>
                      <a:r>
                        <a:rPr sz="800" b="0" u="none" dirty="0">
                          <a:solidFill>
                            <a:schemeClr val="tx1">
                              <a:lumMod val="75000"/>
                              <a:lumOff val="25000"/>
                            </a:schemeClr>
                          </a:solidFill>
                        </a:rPr>
                        <a:t>60/75/85 fps, 1280 x 800 at 60/75/85 fps, 1280 x 960 at 60/75/85 fps, 1280 x 1024 at 60/75/85 fps,</a:t>
                      </a:r>
                      <a:r>
                        <a:rPr lang="en-US" sz="800" b="0" u="none" dirty="0">
                          <a:solidFill>
                            <a:schemeClr val="tx1">
                              <a:lumMod val="75000"/>
                              <a:lumOff val="25000"/>
                            </a:schemeClr>
                          </a:solidFill>
                        </a:rPr>
                        <a:t> </a:t>
                      </a:r>
                      <a:r>
                        <a:rPr sz="800" b="0" u="none" dirty="0">
                          <a:solidFill>
                            <a:schemeClr val="tx1">
                              <a:lumMod val="75000"/>
                              <a:lumOff val="25000"/>
                            </a:schemeClr>
                          </a:solidFill>
                        </a:rPr>
                        <a:t>1360 x 768 at 60 fps, 1366 x 768 at 60 fps, 1440 x 900 at 60 fps, 1400 x 1050 at 60 fps, 1600 x 900 at 60 fps,</a:t>
                      </a:r>
                      <a:r>
                        <a:rPr lang="en-US" sz="800" b="0" u="none" dirty="0">
                          <a:solidFill>
                            <a:schemeClr val="tx1">
                              <a:lumMod val="75000"/>
                              <a:lumOff val="25000"/>
                            </a:schemeClr>
                          </a:solidFill>
                        </a:rPr>
                        <a:t> </a:t>
                      </a:r>
                      <a:r>
                        <a:rPr sz="800" b="0" u="none" dirty="0">
                          <a:solidFill>
                            <a:schemeClr val="tx1">
                              <a:lumMod val="75000"/>
                              <a:lumOff val="25000"/>
                            </a:schemeClr>
                          </a:solidFill>
                        </a:rPr>
                        <a:t>1600 x 1200 at 60 fps, 1680 x 1050 at 60 fps, 1920 x 1080 at 24/25/30/50/60 fps, 1920 x 1200 at 60 fps,</a:t>
                      </a:r>
                      <a:r>
                        <a:rPr lang="en-US" sz="800" b="0" u="none" dirty="0">
                          <a:solidFill>
                            <a:schemeClr val="tx1">
                              <a:lumMod val="75000"/>
                              <a:lumOff val="25000"/>
                            </a:schemeClr>
                          </a:solidFill>
                        </a:rPr>
                        <a:t> </a:t>
                      </a:r>
                      <a:r>
                        <a:rPr sz="800" b="0" u="none" dirty="0">
                          <a:solidFill>
                            <a:schemeClr val="tx1">
                              <a:lumMod val="75000"/>
                              <a:lumOff val="25000"/>
                            </a:schemeClr>
                          </a:solidFill>
                        </a:rPr>
                        <a:t>3840 x 2160 at 25/30 fps</a:t>
                      </a:r>
                    </a:p>
                    <a:p>
                      <a:pPr marL="0" indent="0">
                        <a:lnSpc>
                          <a:spcPct val="120000"/>
                        </a:lnSpc>
                        <a:buSzPct val="80000"/>
                        <a:buFont typeface="Wingdings" panose="05000000000000000000" pitchFamily="2" charset="2"/>
                        <a:buNone/>
                      </a:pPr>
                      <a:r>
                        <a:rPr sz="800" b="0" u="none" dirty="0">
                          <a:solidFill>
                            <a:schemeClr val="tx1">
                              <a:lumMod val="75000"/>
                              <a:lumOff val="25000"/>
                            </a:schemeClr>
                          </a:solidFill>
                        </a:rPr>
                        <a:t>Codec resolution: CIF (352 x 288), 640 x 480, 4CIF (704 x 576), 800 x 600, 1024 x 768, 720p (1280 x 720),</a:t>
                      </a:r>
                      <a:r>
                        <a:rPr lang="en-US" sz="800" b="0" u="none" dirty="0">
                          <a:solidFill>
                            <a:schemeClr val="tx1">
                              <a:lumMod val="75000"/>
                              <a:lumOff val="25000"/>
                            </a:schemeClr>
                          </a:solidFill>
                        </a:rPr>
                        <a:t> </a:t>
                      </a:r>
                      <a:r>
                        <a:rPr sz="800" b="0" u="none" dirty="0">
                          <a:solidFill>
                            <a:schemeClr val="tx1">
                              <a:lumMod val="75000"/>
                              <a:lumOff val="25000"/>
                            </a:schemeClr>
                          </a:solidFill>
                        </a:rPr>
                        <a:t>1280 x 1024, 448p (768 x 448), 1080p (1920 x 1080), 1600 x 1200, 1920 x 1200, 1152 x 864, 1280 x 600,</a:t>
                      </a:r>
                      <a:r>
                        <a:rPr lang="en-US" sz="800" b="0" u="none" dirty="0">
                          <a:solidFill>
                            <a:schemeClr val="tx1">
                              <a:lumMod val="75000"/>
                              <a:lumOff val="25000"/>
                            </a:schemeClr>
                          </a:solidFill>
                        </a:rPr>
                        <a:t> </a:t>
                      </a:r>
                      <a:r>
                        <a:rPr sz="800" b="0" u="none" dirty="0">
                          <a:solidFill>
                            <a:schemeClr val="tx1">
                              <a:lumMod val="75000"/>
                              <a:lumOff val="25000"/>
                            </a:schemeClr>
                          </a:solidFill>
                        </a:rPr>
                        <a:t>1280 x 768, 1280 x 800, 1280 x 960, 1360 x 768, 1366 x 768, 1440 x 900, 1400 x 1050, 1600 x 900,</a:t>
                      </a:r>
                      <a:r>
                        <a:rPr lang="en-US" sz="800" b="0" u="none" dirty="0">
                          <a:solidFill>
                            <a:schemeClr val="tx1">
                              <a:lumMod val="75000"/>
                              <a:lumOff val="25000"/>
                            </a:schemeClr>
                          </a:solidFill>
                        </a:rPr>
                        <a:t> </a:t>
                      </a:r>
                      <a:r>
                        <a:rPr sz="800" b="0" u="none" dirty="0">
                          <a:solidFill>
                            <a:schemeClr val="tx1">
                              <a:lumMod val="75000"/>
                              <a:lumOff val="25000"/>
                            </a:schemeClr>
                          </a:solidFill>
                        </a:rPr>
                        <a:t>1680 x 1050, 2048 x 1152, 2048 x 1236, 2048 x 1536, 2048 x 1556, 2560 x 1440, 2560 x 1600,</a:t>
                      </a:r>
                      <a:r>
                        <a:rPr lang="en-US" sz="800" b="0" u="none" dirty="0">
                          <a:solidFill>
                            <a:schemeClr val="tx1">
                              <a:lumMod val="75000"/>
                              <a:lumOff val="25000"/>
                            </a:schemeClr>
                          </a:solidFill>
                        </a:rPr>
                        <a:t> </a:t>
                      </a:r>
                      <a:r>
                        <a:rPr sz="800" b="0" u="none" dirty="0">
                          <a:solidFill>
                            <a:schemeClr val="tx1">
                              <a:lumMod val="75000"/>
                              <a:lumOff val="25000"/>
                            </a:schemeClr>
                          </a:solidFill>
                        </a:rPr>
                        <a:t>2560 x 2048, 2880 x 1620, 2880 x 1800, 3200 x 1800, 4K (3840 x 2160), 1080i 50/60 fps</a:t>
                      </a:r>
                    </a:p>
                    <a:p>
                      <a:pPr marL="0" indent="0">
                        <a:lnSpc>
                          <a:spcPct val="120000"/>
                        </a:lnSpc>
                        <a:buSzPct val="80000"/>
                        <a:buFont typeface="Wingdings" panose="05000000000000000000" pitchFamily="2" charset="2"/>
                        <a:buNone/>
                      </a:pPr>
                      <a:r>
                        <a:rPr sz="800" b="0" u="none" dirty="0">
                          <a:solidFill>
                            <a:schemeClr val="tx1">
                              <a:lumMod val="75000"/>
                              <a:lumOff val="25000"/>
                            </a:schemeClr>
                          </a:solidFill>
                        </a:rPr>
                        <a:t>Outputs: 1920 x 1080, 3840 x 2160</a:t>
                      </a:r>
                      <a:endParaRPr lang="zh-CN" altLang="en-US" sz="800" baseline="0" dirty="0">
                        <a:solidFill>
                          <a:schemeClr val="tx1">
                            <a:lumMod val="75000"/>
                            <a:lumOff val="25000"/>
                          </a:schemeClr>
                        </a:solidFill>
                        <a:latin typeface="Arial" panose="02000000000000000000" pitchFamily="2" charset="-122"/>
                        <a:ea typeface="FZLanTingHeiS-L-GB" panose="02000000000000000000" pitchFamily="2" charset="-122"/>
                      </a:endParaRPr>
                    </a:p>
                  </a:txBody>
                  <a:tcPr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zh-CN" altLang="en-US"/>
                    </a:p>
                  </a:txBody>
                  <a:tcPr/>
                </a:tc>
                <a:tc hMerge="1">
                  <a:txBody>
                    <a:bodyPr/>
                    <a:lstStyle/>
                    <a:p>
                      <a:endParaRPr lang="zh-CN" altLang="en-US"/>
                    </a:p>
                  </a:txBody>
                  <a:tcPr>
                    <a:lnL w="12700" cmpd="sng">
                      <a:noFill/>
                    </a:lnL>
                  </a:tcPr>
                </a:tc>
                <a:extLst>
                  <a:ext uri="{0D108BD9-81ED-4DB2-BD59-A6C34878D82A}">
                    <a16:rowId xmlns:a16="http://schemas.microsoft.com/office/drawing/2014/main" val="529065344"/>
                  </a:ext>
                </a:extLst>
              </a:tr>
              <a:tr h="283489">
                <a:tc>
                  <a:txBody>
                    <a:bodyPr/>
                    <a:lstStyle/>
                    <a:p>
                      <a:pPr marL="0" indent="0">
                        <a:buFont typeface="+mj-lt"/>
                        <a:buNone/>
                      </a:pPr>
                      <a:r>
                        <a:rPr sz="900" b="0" u="none">
                          <a:solidFill>
                            <a:schemeClr val="tx1">
                              <a:lumMod val="75000"/>
                              <a:lumOff val="25000"/>
                            </a:schemeClr>
                          </a:solidFill>
                        </a:rPr>
                        <a:t>Dual-stream resolution</a:t>
                      </a:r>
                    </a:p>
                  </a:txBody>
                  <a:tcPr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5F5F5"/>
                    </a:solidFill>
                  </a:tcPr>
                </a:tc>
                <a:tc gridSpan="3">
                  <a:txBody>
                    <a:bodyPr/>
                    <a:lstStyle/>
                    <a:p>
                      <a:pPr marL="0" indent="0">
                        <a:lnSpc>
                          <a:spcPct val="120000"/>
                        </a:lnSpc>
                        <a:buSzPct val="80000"/>
                        <a:buFont typeface="Wingdings" panose="05000000000000000000" pitchFamily="2" charset="2"/>
                        <a:buNone/>
                      </a:pPr>
                      <a:r>
                        <a:rPr sz="800" b="0" u="none">
                          <a:solidFill>
                            <a:schemeClr val="tx1">
                              <a:lumMod val="75000"/>
                              <a:lumOff val="25000"/>
                            </a:schemeClr>
                          </a:solidFill>
                        </a:rPr>
                        <a:t>1080p 30 fps + 1080p 30 fps (4K8)</a:t>
                      </a:r>
                    </a:p>
                  </a:txBody>
                  <a:tcPr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5F5F5"/>
                    </a:solidFill>
                  </a:tcPr>
                </a:tc>
                <a:tc hMerge="1">
                  <a:txBody>
                    <a:bodyPr/>
                    <a:lstStyle/>
                    <a:p>
                      <a:endParaRPr lang="zh-CN" altLang="en-US"/>
                    </a:p>
                  </a:txBody>
                  <a:tcPr/>
                </a:tc>
                <a:tc hMerge="1">
                  <a:txBody>
                    <a:bodyPr/>
                    <a:lstStyle/>
                    <a:p>
                      <a:endParaRPr lang="zh-CN" altLang="en-US"/>
                    </a:p>
                  </a:txBody>
                  <a:tcPr>
                    <a:lnL w="12700" cmpd="sng">
                      <a:noFill/>
                    </a:lnL>
                  </a:tcPr>
                </a:tc>
                <a:extLst>
                  <a:ext uri="{0D108BD9-81ED-4DB2-BD59-A6C34878D82A}">
                    <a16:rowId xmlns:a16="http://schemas.microsoft.com/office/drawing/2014/main" val="1454752848"/>
                  </a:ext>
                </a:extLst>
              </a:tr>
              <a:tr h="583707">
                <a:tc>
                  <a:txBody>
                    <a:bodyPr/>
                    <a:lstStyle/>
                    <a:p>
                      <a:pPr marL="0" indent="0">
                        <a:buFont typeface="+mj-lt"/>
                        <a:buNone/>
                      </a:pPr>
                      <a:r>
                        <a:rPr sz="900" b="0" u="none">
                          <a:solidFill>
                            <a:schemeClr val="tx1">
                              <a:lumMod val="75000"/>
                              <a:lumOff val="25000"/>
                            </a:schemeClr>
                          </a:solidFill>
                        </a:rPr>
                        <a:t>Other video features</a:t>
                      </a:r>
                    </a:p>
                  </a:txBody>
                  <a:tcPr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3">
                  <a:txBody>
                    <a:bodyPr/>
                    <a:lstStyle/>
                    <a:p>
                      <a:pPr marL="0" indent="0">
                        <a:lnSpc>
                          <a:spcPct val="120000"/>
                        </a:lnSpc>
                        <a:buSzPct val="80000"/>
                        <a:buFont typeface="Wingdings" panose="05000000000000000000" pitchFamily="2" charset="2"/>
                        <a:buNone/>
                      </a:pPr>
                      <a:r>
                        <a:rPr sz="800" b="0" u="none">
                          <a:solidFill>
                            <a:schemeClr val="tx1">
                              <a:lumMod val="75000"/>
                              <a:lumOff val="25000"/>
                            </a:schemeClr>
                          </a:solidFill>
                        </a:rPr>
                        <a:t>Display modes such as Picture in Picture (PiP) and Picture out Picture (PoP)</a:t>
                      </a:r>
                    </a:p>
                    <a:p>
                      <a:pPr marL="0" indent="0">
                        <a:lnSpc>
                          <a:spcPct val="120000"/>
                        </a:lnSpc>
                        <a:buSzPct val="80000"/>
                        <a:buFont typeface="Wingdings" panose="05000000000000000000" pitchFamily="2" charset="2"/>
                        <a:buNone/>
                      </a:pPr>
                      <a:r>
                        <a:rPr sz="800" b="0" u="none">
                          <a:solidFill>
                            <a:schemeClr val="tx1">
                              <a:lumMod val="75000"/>
                              <a:lumOff val="25000"/>
                            </a:schemeClr>
                          </a:solidFill>
                        </a:rPr>
                        <a:t>Video Motion Enhancement (VME)</a:t>
                      </a:r>
                    </a:p>
                    <a:p>
                      <a:pPr marL="0" indent="0">
                        <a:lnSpc>
                          <a:spcPct val="120000"/>
                        </a:lnSpc>
                        <a:buSzPct val="80000"/>
                        <a:buFont typeface="Wingdings" panose="05000000000000000000" pitchFamily="2" charset="2"/>
                        <a:buNone/>
                      </a:pPr>
                      <a:r>
                        <a:rPr sz="800" b="0" u="none">
                          <a:solidFill>
                            <a:schemeClr val="tx1">
                              <a:lumMod val="75000"/>
                              <a:lumOff val="25000"/>
                            </a:schemeClr>
                          </a:solidFill>
                        </a:rPr>
                        <a:t>Video Intensiﬁer</a:t>
                      </a:r>
                    </a:p>
                    <a:p>
                      <a:pPr marL="0" indent="0">
                        <a:lnSpc>
                          <a:spcPct val="120000"/>
                        </a:lnSpc>
                        <a:buSzPct val="80000"/>
                        <a:buFont typeface="Wingdings" panose="05000000000000000000" pitchFamily="2" charset="2"/>
                        <a:buNone/>
                      </a:pPr>
                      <a:r>
                        <a:rPr sz="800" b="0" u="none">
                          <a:solidFill>
                            <a:schemeClr val="tx1">
                              <a:lumMod val="75000"/>
                              <a:lumOff val="25000"/>
                            </a:schemeClr>
                          </a:solidFill>
                        </a:rPr>
                        <a:t>View Processing</a:t>
                      </a:r>
                      <a:endParaRPr lang="zh-CN" altLang="en-US" sz="800" baseline="0" dirty="0">
                        <a:solidFill>
                          <a:schemeClr val="tx1">
                            <a:lumMod val="75000"/>
                            <a:lumOff val="25000"/>
                          </a:schemeClr>
                        </a:solidFill>
                        <a:latin typeface="Arial" panose="02000000000000000000" pitchFamily="2" charset="-122"/>
                        <a:ea typeface="FZLanTingHeiS-L-GB" panose="02000000000000000000" pitchFamily="2" charset="-122"/>
                      </a:endParaRPr>
                    </a:p>
                  </a:txBody>
                  <a:tcPr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zh-CN" altLang="en-US"/>
                    </a:p>
                  </a:txBody>
                  <a:tcPr/>
                </a:tc>
                <a:tc hMerge="1">
                  <a:txBody>
                    <a:bodyPr/>
                    <a:lstStyle/>
                    <a:p>
                      <a:endParaRPr lang="zh-CN" altLang="en-US"/>
                    </a:p>
                  </a:txBody>
                  <a:tcPr>
                    <a:lnL w="12700" cmpd="sng">
                      <a:noFill/>
                    </a:lnL>
                  </a:tcPr>
                </a:tc>
                <a:extLst>
                  <a:ext uri="{0D108BD9-81ED-4DB2-BD59-A6C34878D82A}">
                    <a16:rowId xmlns:a16="http://schemas.microsoft.com/office/drawing/2014/main" val="3648267642"/>
                  </a:ext>
                </a:extLst>
              </a:tr>
              <a:tr h="158521">
                <a:tc>
                  <a:txBody>
                    <a:bodyPr/>
                    <a:lstStyle/>
                    <a:p>
                      <a:pPr marL="0" indent="0">
                        <a:buFont typeface="+mj-lt"/>
                        <a:buNone/>
                      </a:pPr>
                      <a:r>
                        <a:rPr sz="900" b="0" u="none">
                          <a:solidFill>
                            <a:schemeClr val="tx1">
                              <a:lumMod val="75000"/>
                              <a:lumOff val="25000"/>
                            </a:schemeClr>
                          </a:solidFill>
                        </a:rPr>
                        <a:t>Audio features</a:t>
                      </a:r>
                    </a:p>
                  </a:txBody>
                  <a:tcPr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5F5F5"/>
                    </a:solidFill>
                  </a:tcPr>
                </a:tc>
                <a:tc gridSpan="3">
                  <a:txBody>
                    <a:bodyPr/>
                    <a:lstStyle/>
                    <a:p>
                      <a:pPr marL="0" indent="0">
                        <a:lnSpc>
                          <a:spcPct val="120000"/>
                        </a:lnSpc>
                        <a:buSzPct val="80000"/>
                        <a:buFont typeface="Wingdings" panose="05000000000000000000" pitchFamily="2" charset="2"/>
                        <a:buNone/>
                      </a:pPr>
                      <a:r>
                        <a:rPr sz="800" b="0" u="none">
                          <a:solidFill>
                            <a:schemeClr val="tx1">
                              <a:lumMod val="75000"/>
                              <a:lumOff val="25000"/>
                            </a:schemeClr>
                          </a:solidFill>
                        </a:rPr>
                        <a:t>AEC, ANS, AGC, VoiceClear, AudioEnhancer, and lip synchronization</a:t>
                      </a:r>
                    </a:p>
                  </a:txBody>
                  <a:tcPr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5F5F5"/>
                    </a:solidFill>
                  </a:tcPr>
                </a:tc>
                <a:tc hMerge="1">
                  <a:txBody>
                    <a:bodyPr/>
                    <a:lstStyle/>
                    <a:p>
                      <a:endParaRPr lang="zh-CN" altLang="en-US"/>
                    </a:p>
                  </a:txBody>
                  <a:tcPr/>
                </a:tc>
                <a:tc hMerge="1">
                  <a:txBody>
                    <a:bodyPr/>
                    <a:lstStyle/>
                    <a:p>
                      <a:endParaRPr lang="zh-CN" altLang="en-US"/>
                    </a:p>
                  </a:txBody>
                  <a:tcPr>
                    <a:lnL w="12700" cmpd="sng">
                      <a:noFill/>
                    </a:lnL>
                  </a:tcPr>
                </a:tc>
                <a:extLst>
                  <a:ext uri="{0D108BD9-81ED-4DB2-BD59-A6C34878D82A}">
                    <a16:rowId xmlns:a16="http://schemas.microsoft.com/office/drawing/2014/main" val="2436371386"/>
                  </a:ext>
                </a:extLst>
              </a:tr>
              <a:tr h="0">
                <a:tc gridSpan="4">
                  <a:txBody>
                    <a:bodyPr/>
                    <a:lstStyle/>
                    <a:p>
                      <a:pPr marL="0" indent="0">
                        <a:buFont typeface="+mj-lt"/>
                        <a:buNone/>
                      </a:pPr>
                      <a:r>
                        <a:rPr sz="1000" b="0" u="none">
                          <a:solidFill>
                            <a:schemeClr val="tx1"/>
                          </a:solidFill>
                        </a:rPr>
                        <a:t>Security and Stability</a:t>
                      </a:r>
                    </a:p>
                  </a:txBody>
                  <a:tcPr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BDE5FA"/>
                    </a:solidFill>
                  </a:tcPr>
                </a:tc>
                <a:tc hMerge="1">
                  <a:txBody>
                    <a:bodyPr/>
                    <a:lstStyle/>
                    <a:p>
                      <a:pPr marL="0" indent="0">
                        <a:lnSpc>
                          <a:spcPct val="120000"/>
                        </a:lnSpc>
                        <a:buSzPct val="80000"/>
                        <a:buFont typeface="Wingdings" panose="05000000000000000000" pitchFamily="2" charset="2"/>
                        <a:buNone/>
                      </a:pPr>
                      <a:endParaRPr lang="zh-CN" altLang="en-US" sz="800" baseline="0" dirty="0">
                        <a:solidFill>
                          <a:schemeClr val="tx1">
                            <a:lumMod val="75000"/>
                            <a:lumOff val="25000"/>
                          </a:schemeClr>
                        </a:solidFill>
                        <a:latin typeface="Arial" panose="02000000000000000000" pitchFamily="2" charset="-122"/>
                        <a:ea typeface="FZLanTingHeiS-L-GB" panose="02000000000000000000" pitchFamily="2" charset="-122"/>
                      </a:endParaRPr>
                    </a:p>
                  </a:txBody>
                  <a:tcPr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BDE5FA"/>
                    </a:solidFill>
                  </a:tcPr>
                </a:tc>
                <a:tc hMerge="1">
                  <a:txBody>
                    <a:bodyPr/>
                    <a:lstStyle/>
                    <a:p>
                      <a:endParaRPr lang="zh-CN" altLang="en-US"/>
                    </a:p>
                  </a:txBody>
                  <a:tcPr/>
                </a:tc>
                <a:tc hMerge="1">
                  <a:txBody>
                    <a:bodyPr/>
                    <a:lstStyle/>
                    <a:p>
                      <a:endParaRPr lang="zh-CN" altLang="en-US"/>
                    </a:p>
                  </a:txBody>
                  <a:tcPr>
                    <a:lnL w="12700" cmpd="sng">
                      <a:noFill/>
                    </a:lnL>
                  </a:tcPr>
                </a:tc>
                <a:extLst>
                  <a:ext uri="{0D108BD9-81ED-4DB2-BD59-A6C34878D82A}">
                    <a16:rowId xmlns:a16="http://schemas.microsoft.com/office/drawing/2014/main" val="2058797560"/>
                  </a:ext>
                </a:extLst>
              </a:tr>
              <a:tr h="0">
                <a:tc>
                  <a:txBody>
                    <a:bodyPr/>
                    <a:lstStyle/>
                    <a:p>
                      <a:pPr marL="0" indent="0">
                        <a:buFont typeface="+mj-lt"/>
                        <a:buNone/>
                      </a:pPr>
                      <a:r>
                        <a:rPr sz="900" b="0" u="none">
                          <a:solidFill>
                            <a:schemeClr val="tx1">
                              <a:lumMod val="75000"/>
                              <a:lumOff val="25000"/>
                            </a:schemeClr>
                          </a:solidFill>
                        </a:rPr>
                        <a:t>Network adaptability</a:t>
                      </a:r>
                    </a:p>
                  </a:txBody>
                  <a:tcPr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3">
                  <a:txBody>
                    <a:bodyPr/>
                    <a:lstStyle/>
                    <a:p>
                      <a:r>
                        <a:rPr sz="800" b="0" u="none">
                          <a:solidFill>
                            <a:schemeClr val="tx1">
                              <a:lumMod val="75000"/>
                              <a:lumOff val="25000"/>
                            </a:schemeClr>
                          </a:solidFill>
                        </a:rPr>
                        <a:t>IPv4 and IPv6, SEC, ARQ, FEC, and PLC</a:t>
                      </a:r>
                    </a:p>
                  </a:txBody>
                  <a:tcPr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zh-CN" altLang="en-US"/>
                    </a:p>
                  </a:txBody>
                  <a:tcPr/>
                </a:tc>
                <a:tc hMerge="1">
                  <a:txBody>
                    <a:bodyPr/>
                    <a:lstStyle/>
                    <a:p>
                      <a:endParaRPr lang="zh-CN" altLang="en-US"/>
                    </a:p>
                  </a:txBody>
                  <a:tcPr>
                    <a:lnL w="12700" cmpd="sng">
                      <a:noFill/>
                    </a:lnL>
                  </a:tcPr>
                </a:tc>
                <a:extLst>
                  <a:ext uri="{0D108BD9-81ED-4DB2-BD59-A6C34878D82A}">
                    <a16:rowId xmlns:a16="http://schemas.microsoft.com/office/drawing/2014/main" val="3158087444"/>
                  </a:ext>
                </a:extLst>
              </a:tr>
              <a:tr h="0">
                <a:tc>
                  <a:txBody>
                    <a:bodyPr/>
                    <a:lstStyle/>
                    <a:p>
                      <a:pPr marL="0" indent="0">
                        <a:buFont typeface="+mj-lt"/>
                        <a:buNone/>
                      </a:pPr>
                      <a:r>
                        <a:rPr sz="900" b="0" u="none">
                          <a:solidFill>
                            <a:schemeClr val="tx1">
                              <a:lumMod val="75000"/>
                              <a:lumOff val="25000"/>
                            </a:schemeClr>
                          </a:solidFill>
                        </a:rPr>
                        <a:t>Security management</a:t>
                      </a:r>
                    </a:p>
                  </a:txBody>
                  <a:tcPr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5F5F5"/>
                    </a:solidFill>
                  </a:tcPr>
                </a:tc>
                <a:tc gridSpan="3">
                  <a:txBody>
                    <a:bodyPr/>
                    <a:lstStyle/>
                    <a:p>
                      <a:pPr marL="0"/>
                      <a:r>
                        <a:rPr sz="800" b="0" u="none" dirty="0">
                          <a:solidFill>
                            <a:schemeClr val="tx1">
                              <a:lumMod val="75000"/>
                              <a:lumOff val="25000"/>
                            </a:schemeClr>
                          </a:solidFill>
                        </a:rPr>
                        <a:t>H.235/TLS for signaling encryption and SRTP for media encryption</a:t>
                      </a:r>
                    </a:p>
                    <a:p>
                      <a:pPr marL="0"/>
                      <a:r>
                        <a:rPr sz="800" b="0" u="none" dirty="0">
                          <a:solidFill>
                            <a:schemeClr val="tx1">
                              <a:lumMod val="75000"/>
                              <a:lumOff val="25000"/>
                            </a:schemeClr>
                          </a:solidFill>
                        </a:rPr>
                        <a:t>Meeting access password, meeting control password, and administrator password)</a:t>
                      </a:r>
                    </a:p>
                    <a:p>
                      <a:r>
                        <a:rPr sz="800" b="0" u="none" dirty="0">
                          <a:solidFill>
                            <a:schemeClr val="tx1">
                              <a:lumMod val="75000"/>
                              <a:lumOff val="25000"/>
                            </a:schemeClr>
                          </a:solidFill>
                        </a:rPr>
                        <a:t>Support for AES256 encryption algorithm for media streams of SIP/H.323 calls</a:t>
                      </a:r>
                    </a:p>
                    <a:p>
                      <a:r>
                        <a:rPr sz="800" b="0" u="none" dirty="0">
                          <a:solidFill>
                            <a:schemeClr val="tx1">
                              <a:lumMod val="75000"/>
                              <a:lumOff val="25000"/>
                            </a:schemeClr>
                          </a:solidFill>
                        </a:rPr>
                        <a:t>90° downward camera rotation for physical privacy protection</a:t>
                      </a:r>
                    </a:p>
                  </a:txBody>
                  <a:tcPr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5F5F5"/>
                    </a:solidFill>
                  </a:tcPr>
                </a:tc>
                <a:tc hMerge="1">
                  <a:txBody>
                    <a:bodyPr/>
                    <a:lstStyle/>
                    <a:p>
                      <a:endParaRPr lang="zh-CN" altLang="en-US"/>
                    </a:p>
                  </a:txBody>
                  <a:tcPr/>
                </a:tc>
                <a:tc hMerge="1">
                  <a:txBody>
                    <a:bodyPr/>
                    <a:lstStyle/>
                    <a:p>
                      <a:endParaRPr lang="zh-CN" altLang="en-US"/>
                    </a:p>
                  </a:txBody>
                  <a:tcPr>
                    <a:lnL w="12700" cmpd="sng">
                      <a:noFill/>
                    </a:lnL>
                  </a:tcPr>
                </a:tc>
                <a:extLst>
                  <a:ext uri="{0D108BD9-81ED-4DB2-BD59-A6C34878D82A}">
                    <a16:rowId xmlns:a16="http://schemas.microsoft.com/office/drawing/2014/main" val="4065915416"/>
                  </a:ext>
                </a:extLst>
              </a:tr>
            </a:tbl>
          </a:graphicData>
        </a:graphic>
      </p:graphicFrame>
    </p:spTree>
    <p:extLst>
      <p:ext uri="{BB962C8B-B14F-4D97-AF65-F5344CB8AC3E}">
        <p14:creationId xmlns:p14="http://schemas.microsoft.com/office/powerpoint/2010/main" val="14922476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68FFD9F4-D420-47E5-89D3-A0A5DA2D7F7D}"/>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22224" y="0"/>
            <a:ext cx="7512051" cy="2895238"/>
          </a:xfrm>
          <a:prstGeom prst="rect">
            <a:avLst/>
          </a:prstGeom>
        </p:spPr>
      </p:pic>
      <p:sp>
        <p:nvSpPr>
          <p:cNvPr id="4" name="矩形 3">
            <a:extLst>
              <a:ext uri="{FF2B5EF4-FFF2-40B4-BE49-F238E27FC236}">
                <a16:creationId xmlns:a16="http://schemas.microsoft.com/office/drawing/2014/main" id="{52871A0B-3B6E-4DE5-882E-6D11638BBEA3}"/>
              </a:ext>
            </a:extLst>
          </p:cNvPr>
          <p:cNvSpPr/>
          <p:nvPr/>
        </p:nvSpPr>
        <p:spPr>
          <a:xfrm>
            <a:off x="0" y="10083800"/>
            <a:ext cx="2474595" cy="177800"/>
          </a:xfrm>
          <a:prstGeom prst="rect">
            <a:avLst/>
          </a:prstGeom>
          <a:solidFill>
            <a:srgbClr val="DDE2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 name="矩形 4">
            <a:extLst>
              <a:ext uri="{FF2B5EF4-FFF2-40B4-BE49-F238E27FC236}">
                <a16:creationId xmlns:a16="http://schemas.microsoft.com/office/drawing/2014/main" id="{7501F1E7-C881-407E-90A8-CF53A99B0292}"/>
              </a:ext>
            </a:extLst>
          </p:cNvPr>
          <p:cNvSpPr/>
          <p:nvPr/>
        </p:nvSpPr>
        <p:spPr>
          <a:xfrm>
            <a:off x="2639122" y="10083800"/>
            <a:ext cx="4917378" cy="177800"/>
          </a:xfrm>
          <a:prstGeom prst="rect">
            <a:avLst/>
          </a:prstGeom>
          <a:solidFill>
            <a:srgbClr val="DDE2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6" name="直线连接符 7">
            <a:extLst>
              <a:ext uri="{FF2B5EF4-FFF2-40B4-BE49-F238E27FC236}">
                <a16:creationId xmlns:a16="http://schemas.microsoft.com/office/drawing/2014/main" id="{71FA4D94-A6DB-4D09-9CBB-4D9F96373D0C}"/>
              </a:ext>
            </a:extLst>
          </p:cNvPr>
          <p:cNvCxnSpPr>
            <a:cxnSpLocks/>
          </p:cNvCxnSpPr>
          <p:nvPr/>
        </p:nvCxnSpPr>
        <p:spPr>
          <a:xfrm>
            <a:off x="480494" y="787400"/>
            <a:ext cx="6565905" cy="0"/>
          </a:xfrm>
          <a:prstGeom prst="line">
            <a:avLst/>
          </a:prstGeom>
          <a:ln w="12700">
            <a:solidFill>
              <a:schemeClr val="bg1">
                <a:lumMod val="75000"/>
              </a:schemeClr>
            </a:solidFill>
            <a:tailEnd type="none" w="sm" len="sm"/>
          </a:ln>
        </p:spPr>
        <p:style>
          <a:lnRef idx="1">
            <a:schemeClr val="accent1"/>
          </a:lnRef>
          <a:fillRef idx="0">
            <a:schemeClr val="accent1"/>
          </a:fillRef>
          <a:effectRef idx="0">
            <a:schemeClr val="accent1"/>
          </a:effectRef>
          <a:fontRef idx="minor">
            <a:schemeClr val="tx1"/>
          </a:fontRef>
        </p:style>
      </p:cxnSp>
      <p:cxnSp>
        <p:nvCxnSpPr>
          <p:cNvPr id="7" name="直线连接符 36">
            <a:extLst>
              <a:ext uri="{FF2B5EF4-FFF2-40B4-BE49-F238E27FC236}">
                <a16:creationId xmlns:a16="http://schemas.microsoft.com/office/drawing/2014/main" id="{5BC25D1E-2BA7-4A77-8308-A4764D9A0CDB}"/>
              </a:ext>
            </a:extLst>
          </p:cNvPr>
          <p:cNvCxnSpPr/>
          <p:nvPr/>
        </p:nvCxnSpPr>
        <p:spPr>
          <a:xfrm>
            <a:off x="480494" y="787400"/>
            <a:ext cx="1030315" cy="0"/>
          </a:xfrm>
          <a:prstGeom prst="line">
            <a:avLst/>
          </a:prstGeom>
          <a:ln w="22225">
            <a:solidFill>
              <a:srgbClr val="C00000"/>
            </a:solidFill>
          </a:ln>
        </p:spPr>
        <p:style>
          <a:lnRef idx="1">
            <a:schemeClr val="accent1"/>
          </a:lnRef>
          <a:fillRef idx="0">
            <a:schemeClr val="accent1"/>
          </a:fillRef>
          <a:effectRef idx="0">
            <a:schemeClr val="accent1"/>
          </a:effectRef>
          <a:fontRef idx="minor">
            <a:schemeClr val="tx1"/>
          </a:fontRef>
        </p:style>
      </p:cxnSp>
      <p:sp>
        <p:nvSpPr>
          <p:cNvPr id="8" name="Rectangle 5">
            <a:extLst>
              <a:ext uri="{FF2B5EF4-FFF2-40B4-BE49-F238E27FC236}">
                <a16:creationId xmlns:a16="http://schemas.microsoft.com/office/drawing/2014/main" id="{48D744D8-7E34-4F18-BF54-D1D2FF4E20F8}"/>
              </a:ext>
            </a:extLst>
          </p:cNvPr>
          <p:cNvSpPr>
            <a:spLocks noChangeArrowheads="1"/>
          </p:cNvSpPr>
          <p:nvPr/>
        </p:nvSpPr>
        <p:spPr bwMode="auto">
          <a:xfrm>
            <a:off x="467794" y="939800"/>
            <a:ext cx="142987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defTabSz="727389">
              <a:defRPr/>
            </a:pPr>
            <a:r>
              <a:rPr sz="1600" b="1" u="none">
                <a:solidFill>
                  <a:srgbClr val="000000"/>
                </a:solidFill>
              </a:rPr>
              <a:t>Specifications</a:t>
            </a:r>
          </a:p>
        </p:txBody>
      </p:sp>
      <p:graphicFrame>
        <p:nvGraphicFramePr>
          <p:cNvPr id="9" name="表格 8">
            <a:extLst>
              <a:ext uri="{FF2B5EF4-FFF2-40B4-BE49-F238E27FC236}">
                <a16:creationId xmlns:a16="http://schemas.microsoft.com/office/drawing/2014/main" id="{8D229986-6252-4F36-97E9-0A9B061987AD}"/>
              </a:ext>
            </a:extLst>
          </p:cNvPr>
          <p:cNvGraphicFramePr>
            <a:graphicFrameLocks noGrp="1"/>
          </p:cNvGraphicFramePr>
          <p:nvPr>
            <p:extLst>
              <p:ext uri="{D42A27DB-BD31-4B8C-83A1-F6EECF244321}">
                <p14:modId xmlns:p14="http://schemas.microsoft.com/office/powerpoint/2010/main" val="4231097818"/>
              </p:ext>
            </p:extLst>
          </p:nvPr>
        </p:nvGraphicFramePr>
        <p:xfrm>
          <a:off x="601145" y="1325720"/>
          <a:ext cx="6324602" cy="8815968"/>
        </p:xfrm>
        <a:graphic>
          <a:graphicData uri="http://schemas.openxmlformats.org/drawingml/2006/table">
            <a:tbl>
              <a:tblPr firstRow="1" bandRow="1">
                <a:tableStyleId>{5C22544A-7EE6-4342-B048-85BDC9FD1C3A}</a:tableStyleId>
              </a:tblPr>
              <a:tblGrid>
                <a:gridCol w="1280403">
                  <a:extLst>
                    <a:ext uri="{9D8B030D-6E8A-4147-A177-3AD203B41FA5}">
                      <a16:colId xmlns:a16="http://schemas.microsoft.com/office/drawing/2014/main" val="3111813730"/>
                    </a:ext>
                  </a:extLst>
                </a:gridCol>
                <a:gridCol w="2522100">
                  <a:extLst>
                    <a:ext uri="{9D8B030D-6E8A-4147-A177-3AD203B41FA5}">
                      <a16:colId xmlns:a16="http://schemas.microsoft.com/office/drawing/2014/main" val="3178264782"/>
                    </a:ext>
                  </a:extLst>
                </a:gridCol>
                <a:gridCol w="2522099">
                  <a:extLst>
                    <a:ext uri="{9D8B030D-6E8A-4147-A177-3AD203B41FA5}">
                      <a16:colId xmlns:a16="http://schemas.microsoft.com/office/drawing/2014/main" val="3696695249"/>
                    </a:ext>
                  </a:extLst>
                </a:gridCol>
              </a:tblGrid>
              <a:tr h="223680">
                <a:tc gridSpan="3">
                  <a:txBody>
                    <a:bodyPr/>
                    <a:lstStyle/>
                    <a:p>
                      <a:r>
                        <a:rPr sz="1000" b="0" u="none">
                          <a:solidFill>
                            <a:schemeClr val="tx1"/>
                          </a:solidFill>
                        </a:rPr>
                        <a:t>Ports</a:t>
                      </a:r>
                      <a:endParaRPr lang="zh-CN" altLang="en-US" sz="1000" b="0" baseline="0" dirty="0">
                        <a:solidFill>
                          <a:schemeClr val="tx1"/>
                        </a:solidFill>
                        <a:latin typeface="Arial" panose="02000000000000000000" pitchFamily="2" charset="-122"/>
                        <a:ea typeface="FZLanTingHeiS-B-GB" panose="02000000000000000000" pitchFamily="2" charset="-122"/>
                      </a:endParaRPr>
                    </a:p>
                  </a:txBody>
                  <a:tcPr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BDE5FA"/>
                    </a:solidFill>
                  </a:tcPr>
                </a:tc>
                <a:tc hMerge="1">
                  <a:txBody>
                    <a:bodyPr/>
                    <a:lstStyle/>
                    <a:p>
                      <a:endParaRPr lang="zh-CN" altLang="en-US" sz="700" dirty="0">
                        <a:solidFill>
                          <a:schemeClr val="tx1"/>
                        </a:solidFill>
                        <a:latin typeface="Arial" panose="02000000000000000000" pitchFamily="2" charset="-122"/>
                        <a:ea typeface="FZLanTingHeiS-L-GB" panose="02000000000000000000" pitchFamily="2" charset="-122"/>
                      </a:endParaRPr>
                    </a:p>
                  </a:txBody>
                  <a:tcP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zh-CN" altLang="en-US"/>
                    </a:p>
                  </a:txBody>
                  <a:tcPr>
                    <a:lnL w="12700" cmpd="sng">
                      <a:noFill/>
                    </a:lnL>
                  </a:tcPr>
                </a:tc>
                <a:extLst>
                  <a:ext uri="{0D108BD9-81ED-4DB2-BD59-A6C34878D82A}">
                    <a16:rowId xmlns:a16="http://schemas.microsoft.com/office/drawing/2014/main" val="2950546892"/>
                  </a:ext>
                </a:extLst>
              </a:tr>
              <a:tr h="207360">
                <a:tc>
                  <a:txBody>
                    <a:bodyPr/>
                    <a:lstStyle/>
                    <a:p>
                      <a:r>
                        <a:rPr sz="800" b="0" u="none">
                          <a:solidFill>
                            <a:schemeClr val="tx1">
                              <a:lumMod val="75000"/>
                              <a:lumOff val="25000"/>
                            </a:schemeClr>
                          </a:solidFill>
                        </a:rPr>
                        <a:t>Audio input ports</a:t>
                      </a:r>
                    </a:p>
                  </a:txBody>
                  <a:tcPr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alpha val="80000"/>
                      </a:schemeClr>
                    </a:solidFill>
                  </a:tcPr>
                </a:tc>
                <a:tc gridSpan="2">
                  <a:txBody>
                    <a:bodyPr/>
                    <a:lstStyle/>
                    <a:p>
                      <a:pPr marL="0" indent="0">
                        <a:lnSpc>
                          <a:spcPct val="120000"/>
                        </a:lnSpc>
                        <a:buSzPct val="80000"/>
                        <a:buFont typeface="Wingdings" panose="05000000000000000000" pitchFamily="2" charset="2"/>
                        <a:buNone/>
                      </a:pPr>
                      <a:r>
                        <a:rPr sz="800" b="0" u="none">
                          <a:solidFill>
                            <a:schemeClr val="tx1">
                              <a:lumMod val="75000"/>
                              <a:lumOff val="25000"/>
                            </a:schemeClr>
                          </a:solidFill>
                        </a:rPr>
                        <a:t>Built-in microphone array</a:t>
                      </a:r>
                    </a:p>
                    <a:p>
                      <a:pPr marL="0" indent="0">
                        <a:lnSpc>
                          <a:spcPct val="120000"/>
                        </a:lnSpc>
                        <a:buSzPct val="80000"/>
                        <a:buFont typeface="Wingdings" panose="05000000000000000000" pitchFamily="2" charset="2"/>
                        <a:buNone/>
                      </a:pPr>
                      <a:r>
                        <a:rPr sz="800" b="0" u="none">
                          <a:solidFill>
                            <a:schemeClr val="tx1">
                              <a:lumMod val="75000"/>
                              <a:lumOff val="25000"/>
                            </a:schemeClr>
                          </a:solidFill>
                        </a:rPr>
                        <a:t>1 x 3.5 mm</a:t>
                      </a:r>
                    </a:p>
                    <a:p>
                      <a:pPr marL="0" indent="0">
                        <a:lnSpc>
                          <a:spcPct val="120000"/>
                        </a:lnSpc>
                        <a:buSzPct val="80000"/>
                        <a:buFont typeface="Wingdings" panose="05000000000000000000" pitchFamily="2" charset="2"/>
                        <a:buNone/>
                      </a:pPr>
                      <a:r>
                        <a:rPr sz="800" b="0" u="none">
                          <a:solidFill>
                            <a:schemeClr val="tx1">
                              <a:lumMod val="75000"/>
                              <a:lumOff val="25000"/>
                            </a:schemeClr>
                          </a:solidFill>
                        </a:rPr>
                        <a:t>1 x HD-AI (level 2)</a:t>
                      </a:r>
                    </a:p>
                    <a:p>
                      <a:pPr marL="0" indent="0">
                        <a:lnSpc>
                          <a:spcPct val="120000"/>
                        </a:lnSpc>
                        <a:buSzPct val="80000"/>
                        <a:buFont typeface="Wingdings" panose="05000000000000000000" pitchFamily="2" charset="2"/>
                        <a:buNone/>
                      </a:pPr>
                      <a:r>
                        <a:rPr sz="800" b="0" u="none">
                          <a:solidFill>
                            <a:schemeClr val="tx1">
                              <a:lumMod val="75000"/>
                              <a:lumOff val="25000"/>
                            </a:schemeClr>
                          </a:solidFill>
                        </a:rPr>
                        <a:t>1 x HDMI (audio)</a:t>
                      </a:r>
                    </a:p>
                    <a:p>
                      <a:pPr marL="0" indent="0">
                        <a:lnSpc>
                          <a:spcPct val="120000"/>
                        </a:lnSpc>
                        <a:buSzPct val="80000"/>
                        <a:buFont typeface="Wingdings" panose="05000000000000000000" pitchFamily="2" charset="2"/>
                        <a:buNone/>
                      </a:pPr>
                      <a:r>
                        <a:rPr sz="800" b="0" u="none">
                          <a:solidFill>
                            <a:schemeClr val="tx1">
                              <a:lumMod val="75000"/>
                              <a:lumOff val="25000"/>
                            </a:schemeClr>
                          </a:solidFill>
                        </a:rPr>
                        <a:t>1 x TYPE-C (audio)</a:t>
                      </a:r>
                      <a:endParaRPr lang="en-US" altLang="zh-CN" sz="800" spc="10" baseline="0" dirty="0">
                        <a:solidFill>
                          <a:schemeClr val="tx1">
                            <a:lumMod val="75000"/>
                            <a:lumOff val="25000"/>
                          </a:schemeClr>
                        </a:solidFill>
                        <a:latin typeface="Arial" panose="02000000000000000000" pitchFamily="2" charset="-122"/>
                        <a:ea typeface="FZLanTingHeiS-L-GB" panose="02000000000000000000" pitchFamily="2" charset="-122"/>
                        <a:cs typeface="Huawei Sans" panose="020C0503030203020204" pitchFamily="34" charset="0"/>
                      </a:endParaRPr>
                    </a:p>
                  </a:txBody>
                  <a:tcPr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alpha val="80000"/>
                      </a:schemeClr>
                    </a:solidFill>
                  </a:tcPr>
                </a:tc>
                <a:tc hMerge="1">
                  <a:txBody>
                    <a:bodyPr/>
                    <a:lstStyle/>
                    <a:p>
                      <a:endParaRPr lang="zh-CN" altLang="en-US"/>
                    </a:p>
                  </a:txBody>
                  <a:tcPr>
                    <a:lnL w="12700" cmpd="sng">
                      <a:noFill/>
                    </a:lnL>
                  </a:tcPr>
                </a:tc>
                <a:extLst>
                  <a:ext uri="{0D108BD9-81ED-4DB2-BD59-A6C34878D82A}">
                    <a16:rowId xmlns:a16="http://schemas.microsoft.com/office/drawing/2014/main" val="3374808682"/>
                  </a:ext>
                </a:extLst>
              </a:tr>
              <a:tr h="207360">
                <a:tc>
                  <a:txBody>
                    <a:bodyPr/>
                    <a:lstStyle/>
                    <a:p>
                      <a:r>
                        <a:rPr sz="800" b="0" u="none">
                          <a:solidFill>
                            <a:schemeClr val="tx1">
                              <a:lumMod val="75000"/>
                              <a:lumOff val="25000"/>
                            </a:schemeClr>
                          </a:solidFill>
                        </a:rPr>
                        <a:t>Audio output ports</a:t>
                      </a:r>
                    </a:p>
                  </a:txBody>
                  <a:tcPr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5F5F5"/>
                    </a:solidFill>
                  </a:tcPr>
                </a:tc>
                <a:tc gridSpan="2">
                  <a:txBody>
                    <a:bodyPr/>
                    <a:lstStyle/>
                    <a:p>
                      <a:pPr marL="0" indent="0">
                        <a:lnSpc>
                          <a:spcPct val="120000"/>
                        </a:lnSpc>
                        <a:buSzPct val="80000"/>
                        <a:buFont typeface="Wingdings" panose="05000000000000000000" pitchFamily="2" charset="2"/>
                        <a:buNone/>
                      </a:pPr>
                      <a:r>
                        <a:rPr sz="800" b="0" u="none">
                          <a:solidFill>
                            <a:schemeClr val="tx1">
                              <a:lumMod val="75000"/>
                              <a:lumOff val="25000"/>
                            </a:schemeClr>
                          </a:solidFill>
                        </a:rPr>
                        <a:t>1 x 3.5 mm</a:t>
                      </a:r>
                    </a:p>
                    <a:p>
                      <a:pPr marL="0" indent="0">
                        <a:lnSpc>
                          <a:spcPct val="120000"/>
                        </a:lnSpc>
                        <a:buSzPct val="80000"/>
                        <a:buFont typeface="Wingdings" panose="05000000000000000000" pitchFamily="2" charset="2"/>
                        <a:buNone/>
                      </a:pPr>
                      <a:r>
                        <a:rPr sz="800" b="0" u="none">
                          <a:solidFill>
                            <a:schemeClr val="tx1">
                              <a:lumMod val="75000"/>
                              <a:lumOff val="25000"/>
                            </a:schemeClr>
                          </a:solidFill>
                        </a:rPr>
                        <a:t>2 x HDMI (audio)</a:t>
                      </a:r>
                      <a:endParaRPr lang="en-US" altLang="zh-CN" sz="800" spc="10" baseline="0" dirty="0">
                        <a:solidFill>
                          <a:schemeClr val="tx1">
                            <a:lumMod val="75000"/>
                            <a:lumOff val="25000"/>
                          </a:schemeClr>
                        </a:solidFill>
                        <a:latin typeface="Arial" panose="02000000000000000000" pitchFamily="2" charset="-122"/>
                        <a:ea typeface="FZLanTingHeiS-L-GB" panose="02000000000000000000" pitchFamily="2" charset="-122"/>
                        <a:cs typeface="Huawei Sans" panose="020C0503030203020204" pitchFamily="34" charset="0"/>
                      </a:endParaRPr>
                    </a:p>
                  </a:txBody>
                  <a:tcPr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5F5F5"/>
                    </a:solidFill>
                  </a:tcPr>
                </a:tc>
                <a:tc hMerge="1">
                  <a:txBody>
                    <a:bodyPr/>
                    <a:lstStyle/>
                    <a:p>
                      <a:endParaRPr lang="zh-CN" altLang="en-US"/>
                    </a:p>
                  </a:txBody>
                  <a:tcPr/>
                </a:tc>
                <a:extLst>
                  <a:ext uri="{0D108BD9-81ED-4DB2-BD59-A6C34878D82A}">
                    <a16:rowId xmlns:a16="http://schemas.microsoft.com/office/drawing/2014/main" val="3417516004"/>
                  </a:ext>
                </a:extLst>
              </a:tr>
              <a:tr h="207360">
                <a:tc>
                  <a:txBody>
                    <a:bodyPr/>
                    <a:lstStyle/>
                    <a:p>
                      <a:r>
                        <a:rPr sz="800" b="0" u="none">
                          <a:solidFill>
                            <a:schemeClr val="tx1">
                              <a:lumMod val="75000"/>
                              <a:lumOff val="25000"/>
                            </a:schemeClr>
                          </a:solidFill>
                        </a:rPr>
                        <a:t>Video input ports</a:t>
                      </a:r>
                    </a:p>
                  </a:txBody>
                  <a:tcPr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alpha val="80000"/>
                      </a:schemeClr>
                    </a:solidFill>
                  </a:tcPr>
                </a:tc>
                <a:tc gridSpan="2">
                  <a:txBody>
                    <a:bodyPr/>
                    <a:lstStyle/>
                    <a:p>
                      <a:pPr marL="0" indent="0">
                        <a:lnSpc>
                          <a:spcPct val="120000"/>
                        </a:lnSpc>
                        <a:buSzPct val="80000"/>
                        <a:buFont typeface="Wingdings" panose="05000000000000000000" pitchFamily="2" charset="2"/>
                        <a:buNone/>
                      </a:pPr>
                      <a:r>
                        <a:rPr sz="800" b="0" u="none">
                          <a:solidFill>
                            <a:schemeClr val="tx1">
                              <a:lumMod val="75000"/>
                              <a:lumOff val="25000"/>
                            </a:schemeClr>
                          </a:solidFill>
                        </a:rPr>
                        <a:t>1 x built-in camera (1-channel PTZ digital zoom)</a:t>
                      </a:r>
                    </a:p>
                    <a:p>
                      <a:pPr marL="0" indent="0">
                        <a:lnSpc>
                          <a:spcPct val="120000"/>
                        </a:lnSpc>
                        <a:buSzPct val="80000"/>
                        <a:buFont typeface="Wingdings" panose="05000000000000000000" pitchFamily="2" charset="2"/>
                        <a:buNone/>
                      </a:pPr>
                      <a:r>
                        <a:rPr sz="800" b="0" u="none">
                          <a:solidFill>
                            <a:schemeClr val="tx1">
                              <a:lumMod val="75000"/>
                              <a:lumOff val="25000"/>
                            </a:schemeClr>
                          </a:solidFill>
                        </a:rPr>
                        <a:t>1 x HDMI (4K30, audio input supported)</a:t>
                      </a:r>
                    </a:p>
                    <a:p>
                      <a:pPr marL="0" indent="0">
                        <a:lnSpc>
                          <a:spcPct val="120000"/>
                        </a:lnSpc>
                        <a:buSzPct val="80000"/>
                        <a:buFont typeface="Wingdings" panose="05000000000000000000" pitchFamily="2" charset="2"/>
                        <a:buNone/>
                      </a:pPr>
                      <a:r>
                        <a:rPr sz="800" b="0" u="none">
                          <a:solidFill>
                            <a:schemeClr val="tx1">
                              <a:lumMod val="75000"/>
                              <a:lumOff val="25000"/>
                            </a:schemeClr>
                          </a:solidFill>
                        </a:rPr>
                        <a:t>1 x Type-C (4K30, audio input supported)</a:t>
                      </a:r>
                      <a:endParaRPr lang="en-US" altLang="zh-CN" sz="800" spc="10" baseline="0" dirty="0">
                        <a:solidFill>
                          <a:schemeClr val="tx1">
                            <a:lumMod val="75000"/>
                            <a:lumOff val="25000"/>
                          </a:schemeClr>
                        </a:solidFill>
                        <a:latin typeface="Arial" panose="02000000000000000000" pitchFamily="2" charset="-122"/>
                        <a:ea typeface="FZLanTingHeiS-L-GB" panose="02000000000000000000" pitchFamily="2" charset="-122"/>
                        <a:cs typeface="Huawei Sans" panose="020C0503030203020204" pitchFamily="34" charset="0"/>
                      </a:endParaRPr>
                    </a:p>
                  </a:txBody>
                  <a:tcPr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alpha val="80000"/>
                      </a:schemeClr>
                    </a:solidFill>
                  </a:tcPr>
                </a:tc>
                <a:tc hMerge="1">
                  <a:txBody>
                    <a:bodyPr/>
                    <a:lstStyle/>
                    <a:p>
                      <a:endParaRPr lang="zh-CN" altLang="en-US"/>
                    </a:p>
                  </a:txBody>
                  <a:tcPr/>
                </a:tc>
                <a:extLst>
                  <a:ext uri="{0D108BD9-81ED-4DB2-BD59-A6C34878D82A}">
                    <a16:rowId xmlns:a16="http://schemas.microsoft.com/office/drawing/2014/main" val="281812239"/>
                  </a:ext>
                </a:extLst>
              </a:tr>
              <a:tr h="207360">
                <a:tc>
                  <a:txBody>
                    <a:bodyPr/>
                    <a:lstStyle/>
                    <a:p>
                      <a:r>
                        <a:rPr sz="800" b="0" u="none">
                          <a:solidFill>
                            <a:schemeClr val="tx1">
                              <a:lumMod val="75000"/>
                              <a:lumOff val="25000"/>
                            </a:schemeClr>
                          </a:solidFill>
                        </a:rPr>
                        <a:t>Video output port</a:t>
                      </a:r>
                    </a:p>
                  </a:txBody>
                  <a:tcPr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5F5F5"/>
                    </a:solidFill>
                  </a:tcPr>
                </a:tc>
                <a:tc gridSpan="2">
                  <a:txBody>
                    <a:bodyPr/>
                    <a:lstStyle/>
                    <a:p>
                      <a:pPr marL="0" indent="0">
                        <a:lnSpc>
                          <a:spcPct val="120000"/>
                        </a:lnSpc>
                        <a:buSzPct val="80000"/>
                        <a:buFont typeface="Wingdings" panose="05000000000000000000" pitchFamily="2" charset="2"/>
                        <a:buNone/>
                      </a:pPr>
                      <a:r>
                        <a:rPr sz="800" b="0" u="none">
                          <a:solidFill>
                            <a:schemeClr val="tx1">
                              <a:lumMod val="75000"/>
                              <a:lumOff val="25000"/>
                            </a:schemeClr>
                          </a:solidFill>
                        </a:rPr>
                        <a:t>1 x HDMI (4K60, audio output supported)</a:t>
                      </a:r>
                    </a:p>
                    <a:p>
                      <a:pPr marL="0" indent="0">
                        <a:lnSpc>
                          <a:spcPct val="120000"/>
                        </a:lnSpc>
                        <a:buSzPct val="80000"/>
                        <a:buFont typeface="Wingdings" panose="05000000000000000000" pitchFamily="2" charset="2"/>
                        <a:buNone/>
                      </a:pPr>
                      <a:r>
                        <a:rPr sz="800" b="0" u="none">
                          <a:solidFill>
                            <a:schemeClr val="tx1">
                              <a:lumMod val="75000"/>
                              <a:lumOff val="25000"/>
                            </a:schemeClr>
                          </a:solidFill>
                        </a:rPr>
                        <a:t>1 x HDMI (4K60, video source: 30 fps)</a:t>
                      </a:r>
                    </a:p>
                  </a:txBody>
                  <a:tcPr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5F5F5"/>
                    </a:solidFill>
                  </a:tcPr>
                </a:tc>
                <a:tc hMerge="1">
                  <a:txBody>
                    <a:bodyPr/>
                    <a:lstStyle/>
                    <a:p>
                      <a:endParaRPr lang="zh-CN" altLang="en-US"/>
                    </a:p>
                  </a:txBody>
                  <a:tcPr/>
                </a:tc>
                <a:extLst>
                  <a:ext uri="{0D108BD9-81ED-4DB2-BD59-A6C34878D82A}">
                    <a16:rowId xmlns:a16="http://schemas.microsoft.com/office/drawing/2014/main" val="3454653906"/>
                  </a:ext>
                </a:extLst>
              </a:tr>
              <a:tr h="207360">
                <a:tc>
                  <a:txBody>
                    <a:bodyPr/>
                    <a:lstStyle/>
                    <a:p>
                      <a:r>
                        <a:rPr sz="800" b="0" u="none">
                          <a:solidFill>
                            <a:schemeClr val="tx1">
                              <a:lumMod val="75000"/>
                              <a:lumOff val="25000"/>
                            </a:schemeClr>
                          </a:solidFill>
                        </a:rPr>
                        <a:t>Other ports</a:t>
                      </a:r>
                    </a:p>
                  </a:txBody>
                  <a:tcPr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alpha val="80000"/>
                      </a:schemeClr>
                    </a:solidFill>
                  </a:tcPr>
                </a:tc>
                <a:tc>
                  <a:txBody>
                    <a:bodyPr/>
                    <a:lstStyle/>
                    <a:p>
                      <a:pPr marL="0" indent="0">
                        <a:lnSpc>
                          <a:spcPct val="120000"/>
                        </a:lnSpc>
                        <a:buSzPct val="80000"/>
                        <a:buFont typeface="Wingdings" panose="05000000000000000000" pitchFamily="2" charset="2"/>
                        <a:buNone/>
                      </a:pPr>
                      <a:r>
                        <a:rPr sz="800" b="0" u="none">
                          <a:solidFill>
                            <a:schemeClr val="tx1">
                              <a:lumMod val="75000"/>
                              <a:lumOff val="25000"/>
                            </a:schemeClr>
                          </a:solidFill>
                        </a:rPr>
                        <a:t>1 x USB 3.0 Type-A</a:t>
                      </a:r>
                    </a:p>
                  </a:txBody>
                  <a:tcPr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alpha val="80000"/>
                      </a:schemeClr>
                    </a:solidFill>
                  </a:tcPr>
                </a:tc>
                <a:tc>
                  <a:txBody>
                    <a:bodyPr/>
                    <a:lstStyle/>
                    <a:p>
                      <a:pPr marL="0" marR="0" lvl="0" indent="0" defTabSz="914400" eaLnBrk="1" fontAlgn="auto" latinLnBrk="0" hangingPunct="1">
                        <a:lnSpc>
                          <a:spcPct val="120000"/>
                        </a:lnSpc>
                        <a:spcBef>
                          <a:spcPts val="0"/>
                        </a:spcBef>
                        <a:spcAft>
                          <a:spcPts val="0"/>
                        </a:spcAft>
                        <a:buClrTx/>
                        <a:buSzPct val="80000"/>
                        <a:buFont typeface="Wingdings" panose="05000000000000000000" pitchFamily="2" charset="2"/>
                        <a:buNone/>
                        <a:tabLst/>
                        <a:defRPr/>
                      </a:pPr>
                      <a:r>
                        <a:rPr sz="800" b="0" u="none">
                          <a:solidFill>
                            <a:schemeClr val="tx1">
                              <a:lumMod val="75000"/>
                              <a:lumOff val="25000"/>
                            </a:schemeClr>
                          </a:solidFill>
                        </a:rPr>
                        <a:t>1 x RJ45 (without PoE, 10/100/1000 Mbit/s LAN)</a:t>
                      </a:r>
                      <a:endParaRPr lang="en-US" altLang="zh-CN" sz="800" spc="10" baseline="0" dirty="0">
                        <a:solidFill>
                          <a:schemeClr val="tx1">
                            <a:lumMod val="75000"/>
                            <a:lumOff val="25000"/>
                          </a:schemeClr>
                        </a:solidFill>
                        <a:latin typeface="Arial" panose="02000000000000000000" pitchFamily="2" charset="-122"/>
                        <a:ea typeface="FZLanTingHeiS-L-GB" panose="02000000000000000000" pitchFamily="2" charset="-122"/>
                        <a:cs typeface="Huawei Sans" panose="020C0503030203020204" pitchFamily="34" charset="0"/>
                      </a:endParaRPr>
                    </a:p>
                  </a:txBody>
                  <a:tcPr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alpha val="80000"/>
                      </a:schemeClr>
                    </a:solidFill>
                  </a:tcPr>
                </a:tc>
                <a:extLst>
                  <a:ext uri="{0D108BD9-81ED-4DB2-BD59-A6C34878D82A}">
                    <a16:rowId xmlns:a16="http://schemas.microsoft.com/office/drawing/2014/main" val="3850945599"/>
                  </a:ext>
                </a:extLst>
              </a:tr>
              <a:tr h="221520">
                <a:tc gridSpan="3">
                  <a:txBody>
                    <a:bodyPr/>
                    <a:lstStyle/>
                    <a:p>
                      <a:r>
                        <a:rPr sz="1000" b="0" u="none">
                          <a:solidFill>
                            <a:schemeClr val="tx1"/>
                          </a:solidFill>
                        </a:rPr>
                        <a:t>Conferencing Features</a:t>
                      </a:r>
                    </a:p>
                  </a:txBody>
                  <a:tcPr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BDE5FA"/>
                    </a:solidFill>
                  </a:tcPr>
                </a:tc>
                <a:tc hMerge="1">
                  <a:txBody>
                    <a:bodyPr/>
                    <a:lstStyle/>
                    <a:p>
                      <a:endParaRPr lang="zh-CN" altLang="en-US"/>
                    </a:p>
                  </a:txBody>
                  <a:tcPr/>
                </a:tc>
                <a:tc hMerge="1">
                  <a:txBody>
                    <a:bodyPr/>
                    <a:lstStyle/>
                    <a:p>
                      <a:endParaRPr lang="zh-CN" altLang="en-US"/>
                    </a:p>
                  </a:txBody>
                  <a:tcPr>
                    <a:lnL w="12700" cmpd="sng">
                      <a:noFill/>
                    </a:lnL>
                  </a:tcPr>
                </a:tc>
                <a:extLst>
                  <a:ext uri="{0D108BD9-81ED-4DB2-BD59-A6C34878D82A}">
                    <a16:rowId xmlns:a16="http://schemas.microsoft.com/office/drawing/2014/main" val="2061476860"/>
                  </a:ext>
                </a:extLst>
              </a:tr>
              <a:tr h="129000">
                <a:tc>
                  <a:txBody>
                    <a:bodyPr/>
                    <a:lstStyle/>
                    <a:p>
                      <a:r>
                        <a:rPr sz="900" b="0" u="none">
                          <a:solidFill>
                            <a:schemeClr val="tx1">
                              <a:lumMod val="75000"/>
                              <a:lumOff val="25000"/>
                            </a:schemeClr>
                          </a:solidFill>
                        </a:rPr>
                        <a:t>Languages</a:t>
                      </a:r>
                      <a:endParaRPr lang="zh-CN" altLang="en-US" sz="900" baseline="0" dirty="0">
                        <a:solidFill>
                          <a:schemeClr val="tx1">
                            <a:lumMod val="75000"/>
                            <a:lumOff val="25000"/>
                          </a:schemeClr>
                        </a:solidFill>
                        <a:latin typeface="Arial" panose="02000000000000000000" pitchFamily="2" charset="-122"/>
                        <a:ea typeface="FZLanTingHeiS-DB-GB" panose="02000000000000000000" pitchFamily="2" charset="-122"/>
                      </a:endParaRPr>
                    </a:p>
                  </a:txBody>
                  <a:tcPr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marL="0" indent="0">
                        <a:lnSpc>
                          <a:spcPct val="120000"/>
                        </a:lnSpc>
                        <a:buSzPct val="80000"/>
                        <a:buFont typeface="Wingdings" panose="05000000000000000000" pitchFamily="2" charset="2"/>
                        <a:buNone/>
                      </a:pPr>
                      <a:r>
                        <a:rPr sz="800" b="0" u="none">
                          <a:solidFill>
                            <a:schemeClr val="tx1">
                              <a:lumMod val="75000"/>
                              <a:lumOff val="25000"/>
                            </a:schemeClr>
                          </a:solidFill>
                        </a:rPr>
                        <a:t>English, Simplified Chinese, Traditional Chinese, French, Spanish, Japanese, Russian, Portuguese, Italian, Arabic, Thai, Turkish, Bulgarian, Kazakh, Korean, Serbian, and Sinhala</a:t>
                      </a:r>
                    </a:p>
                  </a:txBody>
                  <a:tcPr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zh-CN" altLang="en-US"/>
                    </a:p>
                  </a:txBody>
                  <a:tcPr>
                    <a:lnL w="12700" cmpd="sng">
                      <a:noFill/>
                    </a:lnL>
                  </a:tcPr>
                </a:tc>
                <a:extLst>
                  <a:ext uri="{0D108BD9-81ED-4DB2-BD59-A6C34878D82A}">
                    <a16:rowId xmlns:a16="http://schemas.microsoft.com/office/drawing/2014/main" val="875818328"/>
                  </a:ext>
                </a:extLst>
              </a:tr>
              <a:tr h="136822">
                <a:tc>
                  <a:txBody>
                    <a:bodyPr/>
                    <a:lstStyle/>
                    <a:p>
                      <a:r>
                        <a:rPr sz="900" b="0" u="none">
                          <a:solidFill>
                            <a:schemeClr val="tx1">
                              <a:lumMod val="75000"/>
                              <a:lumOff val="25000"/>
                            </a:schemeClr>
                          </a:solidFill>
                        </a:rPr>
                        <a:t>Features</a:t>
                      </a:r>
                    </a:p>
                  </a:txBody>
                  <a:tcPr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alpha val="80000"/>
                      </a:schemeClr>
                    </a:solidFill>
                  </a:tcPr>
                </a:tc>
                <a:tc>
                  <a:txBody>
                    <a:bodyPr/>
                    <a:lstStyle/>
                    <a:p>
                      <a:pPr marL="0" indent="0">
                        <a:lnSpc>
                          <a:spcPct val="120000"/>
                        </a:lnSpc>
                        <a:buSzPct val="80000"/>
                        <a:buFont typeface="Wingdings" panose="05000000000000000000" pitchFamily="2" charset="2"/>
                        <a:buNone/>
                      </a:pPr>
                      <a:r>
                        <a:rPr sz="800" b="0" u="none" dirty="0">
                          <a:solidFill>
                            <a:schemeClr val="tx1">
                              <a:lumMod val="75000"/>
                              <a:lumOff val="25000"/>
                            </a:schemeClr>
                          </a:solidFill>
                        </a:rPr>
                        <a:t>· Conference control via the web interface and remote control</a:t>
                      </a:r>
                    </a:p>
                    <a:p>
                      <a:pPr marL="0" indent="0">
                        <a:lnSpc>
                          <a:spcPct val="120000"/>
                        </a:lnSpc>
                        <a:buSzPct val="80000"/>
                        <a:buFont typeface="Wingdings" panose="05000000000000000000" pitchFamily="2" charset="2"/>
                        <a:buNone/>
                      </a:pPr>
                      <a:r>
                        <a:rPr sz="800" b="0" u="none" dirty="0">
                          <a:solidFill>
                            <a:schemeClr val="tx1">
                              <a:lumMod val="75000"/>
                              <a:lumOff val="25000"/>
                            </a:schemeClr>
                          </a:solidFill>
                        </a:rPr>
                        <a:t>· Bring Your Own Meeting (BYOM)</a:t>
                      </a:r>
                    </a:p>
                    <a:p>
                      <a:pPr marL="0" indent="0">
                        <a:lnSpc>
                          <a:spcPct val="120000"/>
                        </a:lnSpc>
                        <a:buSzPct val="80000"/>
                        <a:buFont typeface="Wingdings" panose="05000000000000000000" pitchFamily="2" charset="2"/>
                        <a:buNone/>
                      </a:pPr>
                      <a:r>
                        <a:rPr sz="800" b="0" u="none" dirty="0">
                          <a:solidFill>
                            <a:schemeClr val="tx1">
                              <a:lumMod val="75000"/>
                              <a:lumOff val="25000"/>
                            </a:schemeClr>
                          </a:solidFill>
                        </a:rPr>
                        <a:t>· Web-based remote browsing</a:t>
                      </a:r>
                    </a:p>
                    <a:p>
                      <a:pPr marL="0" indent="0">
                        <a:lnSpc>
                          <a:spcPct val="120000"/>
                        </a:lnSpc>
                        <a:buSzPct val="80000"/>
                        <a:buFont typeface="Wingdings" panose="05000000000000000000" pitchFamily="2" charset="2"/>
                        <a:buNone/>
                      </a:pPr>
                      <a:r>
                        <a:rPr sz="800" b="0" u="none" dirty="0">
                          <a:solidFill>
                            <a:schemeClr val="tx1">
                              <a:lumMod val="75000"/>
                              <a:lumOff val="25000"/>
                            </a:schemeClr>
                          </a:solidFill>
                        </a:rPr>
                        <a:t>· </a:t>
                      </a:r>
                      <a:r>
                        <a:rPr sz="800" b="0" u="none" dirty="0" err="1">
                          <a:solidFill>
                            <a:schemeClr val="tx1">
                              <a:lumMod val="75000"/>
                              <a:lumOff val="25000"/>
                            </a:schemeClr>
                          </a:solidFill>
                        </a:rPr>
                        <a:t>SiteCall</a:t>
                      </a:r>
                      <a:endParaRPr sz="800" b="0" u="none" dirty="0">
                        <a:solidFill>
                          <a:schemeClr val="tx1">
                            <a:lumMod val="75000"/>
                            <a:lumOff val="25000"/>
                          </a:schemeClr>
                        </a:solidFill>
                      </a:endParaRPr>
                    </a:p>
                    <a:p>
                      <a:pPr marL="0" indent="0">
                        <a:lnSpc>
                          <a:spcPct val="120000"/>
                        </a:lnSpc>
                        <a:buSzPct val="80000"/>
                        <a:buFont typeface="Wingdings" panose="05000000000000000000" pitchFamily="2" charset="2"/>
                        <a:buNone/>
                      </a:pPr>
                      <a:r>
                        <a:rPr sz="800" b="0" u="none" dirty="0">
                          <a:solidFill>
                            <a:schemeClr val="tx1">
                              <a:lumMod val="75000"/>
                              <a:lumOff val="25000"/>
                            </a:schemeClr>
                          </a:solidFill>
                        </a:rPr>
                        <a:t>· Auto-Framing</a:t>
                      </a:r>
                    </a:p>
                    <a:p>
                      <a:pPr marL="0" indent="0">
                        <a:lnSpc>
                          <a:spcPct val="120000"/>
                        </a:lnSpc>
                        <a:buSzPct val="80000"/>
                        <a:buFont typeface="Wingdings" panose="05000000000000000000" pitchFamily="2" charset="2"/>
                        <a:buNone/>
                      </a:pPr>
                      <a:r>
                        <a:rPr sz="800" b="0" u="none" dirty="0">
                          <a:solidFill>
                            <a:schemeClr val="tx1">
                              <a:lumMod val="75000"/>
                              <a:lumOff val="25000"/>
                            </a:schemeClr>
                          </a:solidFill>
                        </a:rPr>
                        <a:t>· Address book import and export</a:t>
                      </a:r>
                      <a:endParaRPr lang="en-US" altLang="zh-CN" sz="800" baseline="0" dirty="0">
                        <a:solidFill>
                          <a:schemeClr val="tx1">
                            <a:lumMod val="75000"/>
                            <a:lumOff val="25000"/>
                          </a:schemeClr>
                        </a:solidFill>
                        <a:latin typeface="Arial" panose="02000000000000000000" pitchFamily="2" charset="-122"/>
                        <a:ea typeface="FZLanTingHeiS-L-GB" panose="02000000000000000000" pitchFamily="2" charset="-122"/>
                      </a:endParaRPr>
                    </a:p>
                    <a:p>
                      <a:pPr marL="0" marR="0" lvl="0" indent="0" defTabSz="914400" eaLnBrk="1" fontAlgn="auto" latinLnBrk="0" hangingPunct="1">
                        <a:lnSpc>
                          <a:spcPct val="120000"/>
                        </a:lnSpc>
                        <a:spcBef>
                          <a:spcPts val="0"/>
                        </a:spcBef>
                        <a:spcAft>
                          <a:spcPts val="0"/>
                        </a:spcAft>
                        <a:buClrTx/>
                        <a:buSzPct val="80000"/>
                        <a:buFont typeface="Wingdings" panose="05000000000000000000" pitchFamily="2" charset="2"/>
                        <a:buNone/>
                        <a:tabLst/>
                        <a:defRPr/>
                      </a:pPr>
                      <a:r>
                        <a:rPr sz="800" b="0" u="none" dirty="0">
                          <a:solidFill>
                            <a:schemeClr val="tx1">
                              <a:lumMod val="75000"/>
                              <a:lumOff val="25000"/>
                            </a:schemeClr>
                          </a:solidFill>
                        </a:rPr>
                        <a:t>· SVC recording</a:t>
                      </a:r>
                      <a:endParaRPr lang="en-US" altLang="zh-CN" sz="800" baseline="0" dirty="0">
                        <a:solidFill>
                          <a:schemeClr val="tx1">
                            <a:lumMod val="75000"/>
                            <a:lumOff val="25000"/>
                          </a:schemeClr>
                        </a:solidFill>
                        <a:latin typeface="Arial" panose="02000000000000000000" pitchFamily="2" charset="-122"/>
                        <a:ea typeface="FZLanTingHeiS-L-GB" panose="02000000000000000000" pitchFamily="2" charset="-122"/>
                      </a:endParaRPr>
                    </a:p>
                    <a:p>
                      <a:pPr marL="0" marR="0" lvl="0" indent="0" defTabSz="914400" eaLnBrk="1" fontAlgn="auto" latinLnBrk="0" hangingPunct="1">
                        <a:lnSpc>
                          <a:spcPct val="120000"/>
                        </a:lnSpc>
                        <a:spcBef>
                          <a:spcPts val="0"/>
                        </a:spcBef>
                        <a:spcAft>
                          <a:spcPts val="0"/>
                        </a:spcAft>
                        <a:buClrTx/>
                        <a:buSzPct val="80000"/>
                        <a:buFont typeface="Wingdings" panose="05000000000000000000" pitchFamily="2" charset="2"/>
                        <a:buNone/>
                        <a:tabLst/>
                        <a:defRPr/>
                      </a:pPr>
                      <a:r>
                        <a:rPr sz="800" b="0" u="none" dirty="0">
                          <a:solidFill>
                            <a:schemeClr val="tx1">
                              <a:lumMod val="75000"/>
                              <a:lumOff val="25000"/>
                            </a:schemeClr>
                          </a:solidFill>
                        </a:rPr>
                        <a:t>· T.140 banner/caption</a:t>
                      </a:r>
                      <a:endParaRPr lang="en-US" altLang="zh-CN" sz="800" baseline="0" dirty="0">
                        <a:solidFill>
                          <a:schemeClr val="tx1">
                            <a:lumMod val="75000"/>
                            <a:lumOff val="25000"/>
                          </a:schemeClr>
                        </a:solidFill>
                        <a:latin typeface="Arial" panose="02000000000000000000" pitchFamily="2" charset="-122"/>
                        <a:ea typeface="FZLanTingHeiS-L-GB" panose="02000000000000000000" pitchFamily="2" charset="-122"/>
                      </a:endParaRPr>
                    </a:p>
                  </a:txBody>
                  <a:tcPr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alpha val="80000"/>
                      </a:schemeClr>
                    </a:solidFill>
                  </a:tcPr>
                </a:tc>
                <a:tc>
                  <a:txBody>
                    <a:bodyPr/>
                    <a:lstStyle/>
                    <a:p>
                      <a:pPr marL="0" indent="0">
                        <a:lnSpc>
                          <a:spcPct val="120000"/>
                        </a:lnSpc>
                        <a:buSzPct val="80000"/>
                        <a:buFont typeface="Wingdings" panose="05000000000000000000" pitchFamily="2" charset="2"/>
                        <a:buNone/>
                      </a:pPr>
                      <a:r>
                        <a:rPr sz="800" b="0" u="none" dirty="0">
                          <a:solidFill>
                            <a:schemeClr val="tx1">
                              <a:lumMod val="75000"/>
                              <a:lumOff val="25000"/>
                            </a:schemeClr>
                          </a:solidFill>
                        </a:rPr>
                        <a:t>· Remote camera control</a:t>
                      </a:r>
                    </a:p>
                    <a:p>
                      <a:pPr marL="0" indent="0">
                        <a:lnSpc>
                          <a:spcPct val="120000"/>
                        </a:lnSpc>
                        <a:buSzPct val="80000"/>
                        <a:buFont typeface="Wingdings" panose="05000000000000000000" pitchFamily="2" charset="2"/>
                        <a:buNone/>
                      </a:pPr>
                      <a:r>
                        <a:rPr sz="800" b="0" u="none" dirty="0">
                          <a:solidFill>
                            <a:schemeClr val="tx1">
                              <a:lumMod val="75000"/>
                              <a:lumOff val="25000"/>
                            </a:schemeClr>
                          </a:solidFill>
                        </a:rPr>
                        <a:t>· </a:t>
                      </a:r>
                      <a:r>
                        <a:rPr sz="800" b="0" u="none" dirty="0" err="1">
                          <a:solidFill>
                            <a:schemeClr val="tx1">
                              <a:lumMod val="75000"/>
                              <a:lumOff val="25000"/>
                            </a:schemeClr>
                          </a:solidFill>
                        </a:rPr>
                        <a:t>Multistream</a:t>
                      </a:r>
                      <a:r>
                        <a:rPr sz="800" b="0" u="none" dirty="0">
                          <a:solidFill>
                            <a:schemeClr val="tx1">
                              <a:lumMod val="75000"/>
                              <a:lumOff val="25000"/>
                            </a:schemeClr>
                          </a:solidFill>
                        </a:rPr>
                        <a:t> conference</a:t>
                      </a:r>
                    </a:p>
                    <a:p>
                      <a:pPr marL="0" indent="0">
                        <a:lnSpc>
                          <a:spcPct val="120000"/>
                        </a:lnSpc>
                        <a:buSzPct val="80000"/>
                        <a:buFont typeface="Wingdings" panose="05000000000000000000" pitchFamily="2" charset="2"/>
                        <a:buNone/>
                      </a:pPr>
                      <a:r>
                        <a:rPr sz="800" b="0" u="none" dirty="0">
                          <a:solidFill>
                            <a:schemeClr val="tx1">
                              <a:lumMod val="75000"/>
                              <a:lumOff val="25000"/>
                            </a:schemeClr>
                          </a:solidFill>
                        </a:rPr>
                        <a:t>· HD image snapshot (16:9 and 4:3)</a:t>
                      </a:r>
                    </a:p>
                    <a:p>
                      <a:pPr marL="0" indent="0">
                        <a:lnSpc>
                          <a:spcPct val="120000"/>
                        </a:lnSpc>
                        <a:buSzPct val="80000"/>
                        <a:buFont typeface="Wingdings" panose="05000000000000000000" pitchFamily="2" charset="2"/>
                        <a:buNone/>
                      </a:pPr>
                      <a:r>
                        <a:rPr sz="800" b="0" u="none" dirty="0">
                          <a:solidFill>
                            <a:schemeClr val="tx1">
                              <a:lumMod val="75000"/>
                              <a:lumOff val="25000"/>
                            </a:schemeClr>
                          </a:solidFill>
                        </a:rPr>
                        <a:t>· </a:t>
                      </a:r>
                      <a:r>
                        <a:rPr sz="800" b="0" u="none" dirty="0" err="1">
                          <a:solidFill>
                            <a:schemeClr val="tx1">
                              <a:lumMod val="75000"/>
                              <a:lumOff val="25000"/>
                            </a:schemeClr>
                          </a:solidFill>
                        </a:rPr>
                        <a:t>PiP</a:t>
                      </a:r>
                      <a:r>
                        <a:rPr sz="800" b="0" u="none" dirty="0">
                          <a:solidFill>
                            <a:schemeClr val="tx1">
                              <a:lumMod val="75000"/>
                              <a:lumOff val="25000"/>
                            </a:schemeClr>
                          </a:solidFill>
                        </a:rPr>
                        <a:t> (small window: 1/16 of the main window in size and adjustable position)</a:t>
                      </a:r>
                    </a:p>
                    <a:p>
                      <a:pPr marL="0" indent="0">
                        <a:lnSpc>
                          <a:spcPct val="120000"/>
                        </a:lnSpc>
                        <a:buSzPct val="80000"/>
                        <a:buFont typeface="Wingdings" panose="05000000000000000000" pitchFamily="2" charset="2"/>
                        <a:buNone/>
                      </a:pPr>
                      <a:r>
                        <a:rPr sz="800" b="0" u="none" dirty="0">
                          <a:solidFill>
                            <a:schemeClr val="tx1">
                              <a:lumMod val="75000"/>
                              <a:lumOff val="25000"/>
                            </a:schemeClr>
                          </a:solidFill>
                        </a:rPr>
                        <a:t>· LDAP address book</a:t>
                      </a:r>
                    </a:p>
                    <a:p>
                      <a:pPr marL="0" indent="0">
                        <a:lnSpc>
                          <a:spcPct val="120000"/>
                        </a:lnSpc>
                        <a:buSzPct val="80000"/>
                        <a:buFont typeface="Wingdings" panose="05000000000000000000" pitchFamily="2" charset="2"/>
                        <a:buNone/>
                      </a:pPr>
                      <a:r>
                        <a:rPr sz="800" b="0" u="none" dirty="0">
                          <a:solidFill>
                            <a:schemeClr val="tx1">
                              <a:lumMod val="75000"/>
                              <a:lumOff val="25000"/>
                            </a:schemeClr>
                          </a:solidFill>
                        </a:rPr>
                        <a:t>· Wallpaper settings</a:t>
                      </a:r>
                    </a:p>
                    <a:p>
                      <a:pPr marL="0" indent="0">
                        <a:lnSpc>
                          <a:spcPct val="120000"/>
                        </a:lnSpc>
                        <a:buSzPct val="80000"/>
                        <a:buFont typeface="Wingdings" panose="05000000000000000000" pitchFamily="2" charset="2"/>
                        <a:buNone/>
                      </a:pPr>
                      <a:r>
                        <a:rPr sz="800" b="0" u="none" dirty="0">
                          <a:solidFill>
                            <a:schemeClr val="tx1">
                              <a:lumMod val="75000"/>
                              <a:lumOff val="25000"/>
                            </a:schemeClr>
                          </a:solidFill>
                        </a:rPr>
                        <a:t>· Open APIs for third-party integration</a:t>
                      </a:r>
                    </a:p>
                    <a:p>
                      <a:pPr marL="0" indent="0">
                        <a:lnSpc>
                          <a:spcPct val="120000"/>
                        </a:lnSpc>
                        <a:buSzPct val="80000"/>
                        <a:buFont typeface="Wingdings" panose="05000000000000000000" pitchFamily="2" charset="2"/>
                        <a:buNone/>
                      </a:pPr>
                      <a:r>
                        <a:rPr sz="800" b="0" u="none" dirty="0">
                          <a:solidFill>
                            <a:schemeClr val="tx1">
                              <a:lumMod val="75000"/>
                              <a:lumOff val="25000"/>
                            </a:schemeClr>
                          </a:solidFill>
                        </a:rPr>
                        <a:t>· Output port priority configuration</a:t>
                      </a:r>
                    </a:p>
                  </a:txBody>
                  <a:tcPr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alpha val="80000"/>
                      </a:schemeClr>
                    </a:solidFill>
                  </a:tcPr>
                </a:tc>
                <a:extLst>
                  <a:ext uri="{0D108BD9-81ED-4DB2-BD59-A6C34878D82A}">
                    <a16:rowId xmlns:a16="http://schemas.microsoft.com/office/drawing/2014/main" val="1275548208"/>
                  </a:ext>
                </a:extLst>
              </a:tr>
              <a:tr h="133063">
                <a:tc>
                  <a:txBody>
                    <a:bodyPr/>
                    <a:lstStyle/>
                    <a:p>
                      <a:r>
                        <a:rPr sz="900" b="0" u="none">
                          <a:solidFill>
                            <a:schemeClr val="tx1">
                              <a:lumMod val="75000"/>
                              <a:lumOff val="25000"/>
                            </a:schemeClr>
                          </a:solidFill>
                        </a:rPr>
                        <a:t>Bandwidth </a:t>
                      </a:r>
                      <a:endParaRPr lang="zh-CN" altLang="en-US" sz="900" baseline="0" dirty="0">
                        <a:solidFill>
                          <a:schemeClr val="tx1">
                            <a:lumMod val="75000"/>
                            <a:lumOff val="25000"/>
                          </a:schemeClr>
                        </a:solidFill>
                        <a:latin typeface="Arial" panose="02000000000000000000" pitchFamily="2" charset="-122"/>
                        <a:ea typeface="FZLanTingHeiS-DB-GB" panose="02000000000000000000" pitchFamily="2" charset="-122"/>
                      </a:endParaRPr>
                    </a:p>
                  </a:txBody>
                  <a:tcPr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marL="0" indent="0">
                        <a:lnSpc>
                          <a:spcPct val="120000"/>
                        </a:lnSpc>
                        <a:buSzPct val="80000"/>
                        <a:buFont typeface="Wingdings" panose="05000000000000000000" pitchFamily="2" charset="2"/>
                        <a:buNone/>
                      </a:pPr>
                      <a:r>
                        <a:rPr sz="800" b="0" u="none" dirty="0">
                          <a:solidFill>
                            <a:schemeClr val="tx1">
                              <a:lumMod val="75000"/>
                              <a:lumOff val="25000"/>
                            </a:schemeClr>
                          </a:solidFill>
                        </a:rPr>
                        <a:t>64 </a:t>
                      </a:r>
                      <a:r>
                        <a:rPr sz="800" b="0" u="none" dirty="0" err="1">
                          <a:solidFill>
                            <a:schemeClr val="tx1">
                              <a:lumMod val="75000"/>
                              <a:lumOff val="25000"/>
                            </a:schemeClr>
                          </a:solidFill>
                        </a:rPr>
                        <a:t>kbit</a:t>
                      </a:r>
                      <a:r>
                        <a:rPr sz="800" b="0" u="none" dirty="0">
                          <a:solidFill>
                            <a:schemeClr val="tx1">
                              <a:lumMod val="75000"/>
                              <a:lumOff val="25000"/>
                            </a:schemeClr>
                          </a:solidFill>
                        </a:rPr>
                        <a:t>/s to 8 Mbit/s</a:t>
                      </a:r>
                    </a:p>
                  </a:txBody>
                  <a:tcPr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zh-CN" altLang="en-US"/>
                    </a:p>
                  </a:txBody>
                  <a:tcPr>
                    <a:lnL w="12700" cmpd="sng">
                      <a:noFill/>
                    </a:lnL>
                  </a:tcPr>
                </a:tc>
                <a:extLst>
                  <a:ext uri="{0D108BD9-81ED-4DB2-BD59-A6C34878D82A}">
                    <a16:rowId xmlns:a16="http://schemas.microsoft.com/office/drawing/2014/main" val="1084762531"/>
                  </a:ext>
                </a:extLst>
              </a:tr>
              <a:tr h="208183">
                <a:tc gridSpan="3">
                  <a:txBody>
                    <a:bodyPr/>
                    <a:lstStyle/>
                    <a:p>
                      <a:pPr marL="0" marR="0" lvl="0" indent="0" defTabSz="914400" eaLnBrk="1" fontAlgn="auto" latinLnBrk="0" hangingPunct="1">
                        <a:lnSpc>
                          <a:spcPct val="100000"/>
                        </a:lnSpc>
                        <a:spcBef>
                          <a:spcPts val="0"/>
                        </a:spcBef>
                        <a:spcAft>
                          <a:spcPts val="0"/>
                        </a:spcAft>
                        <a:buClrTx/>
                        <a:buSzTx/>
                        <a:buFontTx/>
                        <a:buNone/>
                        <a:tabLst/>
                        <a:defRPr/>
                      </a:pPr>
                      <a:r>
                        <a:rPr sz="1000" b="0" u="none">
                          <a:solidFill>
                            <a:schemeClr val="tx1"/>
                          </a:solidFill>
                        </a:rPr>
                        <a:t>Maintenance</a:t>
                      </a:r>
                    </a:p>
                  </a:txBody>
                  <a:tcPr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BDE5FA">
                        <a:alpha val="80000"/>
                      </a:srgbClr>
                    </a:solidFill>
                  </a:tcPr>
                </a:tc>
                <a:tc hMerge="1">
                  <a:txBody>
                    <a:bodyPr/>
                    <a:lstStyle/>
                    <a:p>
                      <a:pPr marL="0" indent="0">
                        <a:lnSpc>
                          <a:spcPct val="120000"/>
                        </a:lnSpc>
                        <a:buSzPct val="80000"/>
                        <a:buFont typeface="Wingdings" panose="05000000000000000000" pitchFamily="2" charset="2"/>
                        <a:buNone/>
                      </a:pPr>
                      <a:endParaRPr lang="zh-CN" altLang="en-US" sz="800" baseline="0" dirty="0">
                        <a:solidFill>
                          <a:schemeClr val="tx1">
                            <a:lumMod val="75000"/>
                            <a:lumOff val="25000"/>
                          </a:schemeClr>
                        </a:solidFill>
                        <a:latin typeface="Arial" panose="02000000000000000000" pitchFamily="2" charset="-122"/>
                        <a:ea typeface="FZLanTingHeiS-L-GB" panose="02000000000000000000" pitchFamily="2" charset="-122"/>
                      </a:endParaRPr>
                    </a:p>
                  </a:txBody>
                  <a:tcPr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alpha val="80000"/>
                      </a:schemeClr>
                    </a:solidFill>
                  </a:tcPr>
                </a:tc>
                <a:tc hMerge="1">
                  <a:txBody>
                    <a:bodyPr/>
                    <a:lstStyle/>
                    <a:p>
                      <a:endParaRPr lang="zh-CN" altLang="en-US"/>
                    </a:p>
                  </a:txBody>
                  <a:tcPr>
                    <a:lnL w="12700" cmpd="sng">
                      <a:noFill/>
                    </a:lnL>
                  </a:tcPr>
                </a:tc>
                <a:extLst>
                  <a:ext uri="{0D108BD9-81ED-4DB2-BD59-A6C34878D82A}">
                    <a16:rowId xmlns:a16="http://schemas.microsoft.com/office/drawing/2014/main" val="1869662540"/>
                  </a:ext>
                </a:extLst>
              </a:tr>
              <a:tr h="130903">
                <a:tc>
                  <a:txBody>
                    <a:bodyPr/>
                    <a:lstStyle/>
                    <a:p>
                      <a:r>
                        <a:rPr sz="900" b="0" u="none">
                          <a:solidFill>
                            <a:schemeClr val="tx1">
                              <a:lumMod val="75000"/>
                              <a:lumOff val="25000"/>
                            </a:schemeClr>
                          </a:solidFill>
                        </a:rPr>
                        <a:t>Method</a:t>
                      </a:r>
                    </a:p>
                  </a:txBody>
                  <a:tcPr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marL="0" indent="0">
                        <a:lnSpc>
                          <a:spcPct val="120000"/>
                        </a:lnSpc>
                        <a:buSzPct val="80000"/>
                        <a:buFont typeface="Wingdings" panose="05000000000000000000" pitchFamily="2" charset="2"/>
                        <a:buNone/>
                      </a:pPr>
                      <a:r>
                        <a:rPr sz="800" b="0" u="none">
                          <a:solidFill>
                            <a:schemeClr val="tx1">
                              <a:lumMod val="75000"/>
                              <a:lumOff val="25000"/>
                            </a:schemeClr>
                          </a:solidFill>
                        </a:rPr>
                        <a:t>Terminal NMS: SNMP and TR-069</a:t>
                      </a:r>
                    </a:p>
                    <a:p>
                      <a:pPr marL="0" indent="0">
                        <a:lnSpc>
                          <a:spcPct val="120000"/>
                        </a:lnSpc>
                        <a:buSzPct val="80000"/>
                        <a:buFont typeface="Wingdings" panose="05000000000000000000" pitchFamily="2" charset="2"/>
                        <a:buNone/>
                      </a:pPr>
                      <a:r>
                        <a:rPr sz="800" b="0" u="none">
                          <a:solidFill>
                            <a:schemeClr val="tx1">
                              <a:lumMod val="75000"/>
                              <a:lumOff val="25000"/>
                            </a:schemeClr>
                          </a:solidFill>
                        </a:rPr>
                        <a:t>Web security management: built-in web server and graphical maintenance and diagnosis</a:t>
                      </a:r>
                    </a:p>
                  </a:txBody>
                  <a:tcPr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zh-CN" altLang="en-US"/>
                    </a:p>
                  </a:txBody>
                  <a:tcPr>
                    <a:lnL w="12700" cmpd="sng">
                      <a:noFill/>
                    </a:lnL>
                  </a:tcPr>
                </a:tc>
                <a:extLst>
                  <a:ext uri="{0D108BD9-81ED-4DB2-BD59-A6C34878D82A}">
                    <a16:rowId xmlns:a16="http://schemas.microsoft.com/office/drawing/2014/main" val="3625200453"/>
                  </a:ext>
                </a:extLst>
              </a:tr>
              <a:tr h="206023">
                <a:tc>
                  <a:txBody>
                    <a:bodyPr/>
                    <a:lstStyle/>
                    <a:p>
                      <a:r>
                        <a:rPr sz="900" b="0" u="none">
                          <a:solidFill>
                            <a:schemeClr val="tx1">
                              <a:lumMod val="75000"/>
                              <a:lumOff val="25000"/>
                            </a:schemeClr>
                          </a:solidFill>
                        </a:rPr>
                        <a:t>Features</a:t>
                      </a:r>
                    </a:p>
                  </a:txBody>
                  <a:tcPr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alpha val="80000"/>
                      </a:schemeClr>
                    </a:solidFill>
                  </a:tcPr>
                </a:tc>
                <a:tc gridSpan="2">
                  <a:txBody>
                    <a:bodyPr/>
                    <a:lstStyle/>
                    <a:p>
                      <a:pPr marL="0" marR="0" lvl="0" indent="0" defTabSz="914400" eaLnBrk="1" fontAlgn="auto" latinLnBrk="0" hangingPunct="1">
                        <a:lnSpc>
                          <a:spcPct val="120000"/>
                        </a:lnSpc>
                        <a:spcBef>
                          <a:spcPts val="0"/>
                        </a:spcBef>
                        <a:spcAft>
                          <a:spcPts val="0"/>
                        </a:spcAft>
                        <a:buClrTx/>
                        <a:buSzPct val="80000"/>
                        <a:buFont typeface="Wingdings" panose="05000000000000000000" pitchFamily="2" charset="2"/>
                        <a:buNone/>
                        <a:tabLst/>
                        <a:defRPr/>
                      </a:pPr>
                      <a:r>
                        <a:rPr sz="800" b="0" u="none">
                          <a:solidFill>
                            <a:schemeClr val="tx1">
                              <a:lumMod val="75000"/>
                              <a:lumOff val="25000"/>
                            </a:schemeClr>
                          </a:solidFill>
                        </a:rPr>
                        <a:t>· Auto sleep and wake-up</a:t>
                      </a:r>
                    </a:p>
                    <a:p>
                      <a:pPr marL="0" marR="0" lvl="0" indent="0" defTabSz="914400" eaLnBrk="1" fontAlgn="auto" latinLnBrk="0" hangingPunct="1">
                        <a:lnSpc>
                          <a:spcPct val="120000"/>
                        </a:lnSpc>
                        <a:spcBef>
                          <a:spcPts val="0"/>
                        </a:spcBef>
                        <a:spcAft>
                          <a:spcPts val="0"/>
                        </a:spcAft>
                        <a:buClrTx/>
                        <a:buSzPct val="80000"/>
                        <a:buFont typeface="Wingdings" panose="05000000000000000000" pitchFamily="2" charset="2"/>
                        <a:buNone/>
                        <a:tabLst/>
                        <a:defRPr/>
                      </a:pPr>
                      <a:r>
                        <a:rPr sz="800" b="0" u="none">
                          <a:solidFill>
                            <a:schemeClr val="tx1">
                              <a:lumMod val="75000"/>
                              <a:lumOff val="25000"/>
                            </a:schemeClr>
                          </a:solidFill>
                        </a:rPr>
                        <a:t>· Event log record, query, and export</a:t>
                      </a:r>
                    </a:p>
                    <a:p>
                      <a:pPr marL="0" marR="0" lvl="0" indent="0" defTabSz="914400" eaLnBrk="1" fontAlgn="auto" latinLnBrk="0" hangingPunct="1">
                        <a:lnSpc>
                          <a:spcPct val="120000"/>
                        </a:lnSpc>
                        <a:spcBef>
                          <a:spcPts val="0"/>
                        </a:spcBef>
                        <a:spcAft>
                          <a:spcPts val="0"/>
                        </a:spcAft>
                        <a:buClrTx/>
                        <a:buSzPct val="80000"/>
                        <a:buFont typeface="Wingdings" panose="05000000000000000000" pitchFamily="2" charset="2"/>
                        <a:buNone/>
                        <a:tabLst/>
                        <a:defRPr/>
                      </a:pPr>
                      <a:r>
                        <a:rPr sz="800" b="0" u="none">
                          <a:solidFill>
                            <a:schemeClr val="tx1">
                              <a:lumMod val="75000"/>
                              <a:lumOff val="25000"/>
                            </a:schemeClr>
                          </a:solidFill>
                        </a:rPr>
                        <a:t>· Restoration to factory defaults</a:t>
                      </a:r>
                    </a:p>
                    <a:p>
                      <a:pPr marL="0" marR="0" lvl="0" indent="0" defTabSz="914400" eaLnBrk="1" fontAlgn="auto" latinLnBrk="0" hangingPunct="1">
                        <a:lnSpc>
                          <a:spcPct val="120000"/>
                        </a:lnSpc>
                        <a:spcBef>
                          <a:spcPts val="0"/>
                        </a:spcBef>
                        <a:spcAft>
                          <a:spcPts val="0"/>
                        </a:spcAft>
                        <a:buClrTx/>
                        <a:buSzPct val="80000"/>
                        <a:buFont typeface="Wingdings" panose="05000000000000000000" pitchFamily="2" charset="2"/>
                        <a:buNone/>
                        <a:tabLst/>
                        <a:defRPr/>
                      </a:pPr>
                      <a:r>
                        <a:rPr sz="800" b="0" u="none">
                          <a:solidFill>
                            <a:schemeClr val="tx1">
                              <a:lumMod val="75000"/>
                              <a:lumOff val="25000"/>
                            </a:schemeClr>
                          </a:solidFill>
                        </a:rPr>
                        <a:t>· Embedded loopback: local self-loop</a:t>
                      </a:r>
                    </a:p>
                    <a:p>
                      <a:pPr marL="0" marR="0" lvl="0" indent="0" defTabSz="914400" eaLnBrk="1" fontAlgn="auto" latinLnBrk="0" hangingPunct="1">
                        <a:lnSpc>
                          <a:spcPct val="120000"/>
                        </a:lnSpc>
                        <a:spcBef>
                          <a:spcPts val="0"/>
                        </a:spcBef>
                        <a:spcAft>
                          <a:spcPts val="0"/>
                        </a:spcAft>
                        <a:buClrTx/>
                        <a:buSzPct val="80000"/>
                        <a:buFont typeface="Wingdings" panose="05000000000000000000" pitchFamily="2" charset="2"/>
                        <a:buNone/>
                        <a:tabLst/>
                        <a:defRPr/>
                      </a:pPr>
                      <a:r>
                        <a:rPr sz="800" b="0" u="none">
                          <a:solidFill>
                            <a:schemeClr val="tx1">
                              <a:lumMod val="75000"/>
                              <a:lumOff val="25000"/>
                            </a:schemeClr>
                          </a:solidFill>
                        </a:rPr>
                        <a:t>· Embedded audio and video testing</a:t>
                      </a:r>
                    </a:p>
                  </a:txBody>
                  <a:tcPr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alpha val="80000"/>
                      </a:schemeClr>
                    </a:solidFill>
                  </a:tcPr>
                </a:tc>
                <a:tc hMerge="1">
                  <a:txBody>
                    <a:bodyPr/>
                    <a:lstStyle/>
                    <a:p>
                      <a:endParaRPr lang="zh-CN" altLang="en-US"/>
                    </a:p>
                  </a:txBody>
                  <a:tcPr>
                    <a:lnL w="12700" cmpd="sng">
                      <a:noFill/>
                    </a:lnL>
                  </a:tcPr>
                </a:tc>
                <a:extLst>
                  <a:ext uri="{0D108BD9-81ED-4DB2-BD59-A6C34878D82A}">
                    <a16:rowId xmlns:a16="http://schemas.microsoft.com/office/drawing/2014/main" val="2291838488"/>
                  </a:ext>
                </a:extLst>
              </a:tr>
              <a:tr h="204943">
                <a:tc gridSpan="3">
                  <a:txBody>
                    <a:bodyPr/>
                    <a:lstStyle/>
                    <a:p>
                      <a:pPr marL="0" indent="0">
                        <a:buFont typeface="+mj-lt"/>
                        <a:buNone/>
                      </a:pPr>
                      <a:r>
                        <a:rPr sz="1000" b="0" u="none">
                          <a:solidFill>
                            <a:schemeClr val="tx1"/>
                          </a:solidFill>
                        </a:rPr>
                        <a:t>Physical Specifications</a:t>
                      </a:r>
                    </a:p>
                  </a:txBody>
                  <a:tcPr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BDE5FA">
                        <a:alpha val="80000"/>
                      </a:srgbClr>
                    </a:solidFill>
                  </a:tcPr>
                </a:tc>
                <a:tc hMerge="1">
                  <a:txBody>
                    <a:bodyPr/>
                    <a:lstStyle/>
                    <a:p>
                      <a:pPr marL="171450" indent="-171450">
                        <a:lnSpc>
                          <a:spcPct val="120000"/>
                        </a:lnSpc>
                        <a:buSzPct val="80000"/>
                        <a:buFont typeface="Wingdings" panose="05000000000000000000" pitchFamily="2" charset="2"/>
                        <a:buChar char="l"/>
                      </a:pPr>
                      <a:endParaRPr lang="zh-CN" altLang="en-US" sz="800" baseline="0" dirty="0">
                        <a:solidFill>
                          <a:schemeClr val="tx1">
                            <a:lumMod val="75000"/>
                            <a:lumOff val="25000"/>
                          </a:schemeClr>
                        </a:solidFill>
                        <a:latin typeface="Arial" panose="02000000000000000000" pitchFamily="2" charset="-122"/>
                        <a:ea typeface="FZLanTingHeiS-L-GB" panose="02000000000000000000" pitchFamily="2" charset="-122"/>
                      </a:endParaRPr>
                    </a:p>
                  </a:txBody>
                  <a:tcPr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alpha val="80000"/>
                      </a:schemeClr>
                    </a:solidFill>
                  </a:tcPr>
                </a:tc>
                <a:tc hMerge="1">
                  <a:txBody>
                    <a:bodyPr/>
                    <a:lstStyle/>
                    <a:p>
                      <a:endParaRPr lang="zh-CN" altLang="en-US"/>
                    </a:p>
                  </a:txBody>
                  <a:tcPr>
                    <a:lnL w="12700" cmpd="sng">
                      <a:noFill/>
                    </a:lnL>
                  </a:tcPr>
                </a:tc>
                <a:extLst>
                  <a:ext uri="{0D108BD9-81ED-4DB2-BD59-A6C34878D82A}">
                    <a16:rowId xmlns:a16="http://schemas.microsoft.com/office/drawing/2014/main" val="439048121"/>
                  </a:ext>
                </a:extLst>
              </a:tr>
              <a:tr h="0">
                <a:tc>
                  <a:txBody>
                    <a:bodyPr/>
                    <a:lstStyle/>
                    <a:p>
                      <a:pPr marL="0" indent="0">
                        <a:buFont typeface="+mj-lt"/>
                        <a:buNone/>
                      </a:pPr>
                      <a:r>
                        <a:rPr sz="900" b="0" u="none">
                          <a:solidFill>
                            <a:schemeClr val="tx1">
                              <a:lumMod val="75000"/>
                              <a:lumOff val="25000"/>
                            </a:schemeClr>
                          </a:solidFill>
                        </a:rPr>
                        <a:t>Dimensions (H x W x D)</a:t>
                      </a:r>
                    </a:p>
                  </a:txBody>
                  <a:tcPr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marL="0" indent="0">
                        <a:lnSpc>
                          <a:spcPct val="120000"/>
                        </a:lnSpc>
                        <a:buSzPct val="80000"/>
                        <a:buFont typeface="Wingdings" panose="05000000000000000000" pitchFamily="2" charset="2"/>
                        <a:buNone/>
                      </a:pPr>
                      <a:r>
                        <a:rPr sz="800" b="0" u="none">
                          <a:solidFill>
                            <a:schemeClr val="tx1">
                              <a:lumMod val="75000"/>
                              <a:lumOff val="25000"/>
                            </a:schemeClr>
                          </a:solidFill>
                        </a:rPr>
                        <a:t>Product dimensions: 157.5 mm x 308 mm x 145 mm</a:t>
                      </a:r>
                    </a:p>
                    <a:p>
                      <a:pPr marL="0" indent="0">
                        <a:lnSpc>
                          <a:spcPct val="120000"/>
                        </a:lnSpc>
                        <a:buSzPct val="80000"/>
                        <a:buFont typeface="Wingdings" panose="05000000000000000000" pitchFamily="2" charset="2"/>
                        <a:buNone/>
                      </a:pPr>
                      <a:r>
                        <a:rPr sz="800" b="0" u="none">
                          <a:solidFill>
                            <a:schemeClr val="tx1">
                              <a:lumMod val="75000"/>
                              <a:lumOff val="25000"/>
                            </a:schemeClr>
                          </a:solidFill>
                        </a:rPr>
                        <a:t>Packaging dimensions: 275 mm x 575 mm x 260 mm</a:t>
                      </a:r>
                    </a:p>
                    <a:p>
                      <a:pPr marL="0" indent="0">
                        <a:lnSpc>
                          <a:spcPct val="120000"/>
                        </a:lnSpc>
                        <a:buSzPct val="80000"/>
                        <a:buFont typeface="Wingdings" panose="05000000000000000000" pitchFamily="2" charset="2"/>
                        <a:buNone/>
                      </a:pPr>
                      <a:r>
                        <a:rPr sz="800" b="0" u="none">
                          <a:solidFill>
                            <a:schemeClr val="tx1">
                              <a:lumMod val="75000"/>
                              <a:lumOff val="25000"/>
                            </a:schemeClr>
                          </a:solidFill>
                        </a:rPr>
                        <a:t>Net weight: 2.2 kg</a:t>
                      </a:r>
                    </a:p>
                    <a:p>
                      <a:pPr marL="0" indent="0">
                        <a:lnSpc>
                          <a:spcPct val="120000"/>
                        </a:lnSpc>
                        <a:buSzPct val="80000"/>
                        <a:buFont typeface="Wingdings" panose="05000000000000000000" pitchFamily="2" charset="2"/>
                        <a:buNone/>
                      </a:pPr>
                      <a:r>
                        <a:rPr sz="800" b="0" u="none">
                          <a:solidFill>
                            <a:schemeClr val="tx1">
                              <a:lumMod val="75000"/>
                              <a:lumOff val="25000"/>
                            </a:schemeClr>
                          </a:solidFill>
                        </a:rPr>
                        <a:t>Gross weight: 4.7 kg</a:t>
                      </a:r>
                      <a:endParaRPr lang="zh-CN" altLang="en-US" sz="800" baseline="0" dirty="0">
                        <a:solidFill>
                          <a:schemeClr val="tx1">
                            <a:lumMod val="75000"/>
                            <a:lumOff val="25000"/>
                          </a:schemeClr>
                        </a:solidFill>
                        <a:latin typeface="Arial" panose="02000000000000000000" pitchFamily="2" charset="-122"/>
                        <a:ea typeface="FZLanTingHeiS-L-GB" panose="02000000000000000000" pitchFamily="2" charset="-122"/>
                      </a:endParaRPr>
                    </a:p>
                  </a:txBody>
                  <a:tcPr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indent="0">
                        <a:lnSpc>
                          <a:spcPct val="120000"/>
                        </a:lnSpc>
                        <a:buSzPct val="80000"/>
                        <a:buFont typeface="Wingdings" panose="05000000000000000000" pitchFamily="2" charset="2"/>
                        <a:buNone/>
                      </a:pPr>
                      <a:endParaRPr lang="zh-CN" altLang="en-US" sz="800" baseline="0" dirty="0">
                        <a:solidFill>
                          <a:schemeClr val="tx1">
                            <a:lumMod val="75000"/>
                            <a:lumOff val="25000"/>
                          </a:schemeClr>
                        </a:solidFill>
                        <a:latin typeface="Arial" panose="02000000000000000000" pitchFamily="2" charset="-122"/>
                        <a:ea typeface="FZLanTingHeiS-L-GB" panose="02000000000000000000" pitchFamily="2" charset="-122"/>
                      </a:endParaRPr>
                    </a:p>
                  </a:txBody>
                  <a:tcPr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39938376"/>
                  </a:ext>
                </a:extLst>
              </a:tr>
              <a:tr h="309779">
                <a:tc>
                  <a:txBody>
                    <a:bodyPr/>
                    <a:lstStyle/>
                    <a:p>
                      <a:pPr marL="0" indent="0">
                        <a:buFont typeface="+mj-lt"/>
                        <a:buNone/>
                      </a:pPr>
                      <a:r>
                        <a:rPr sz="900" b="0" u="none">
                          <a:solidFill>
                            <a:schemeClr val="tx1">
                              <a:lumMod val="75000"/>
                              <a:lumOff val="25000"/>
                            </a:schemeClr>
                          </a:solidFill>
                        </a:rPr>
                        <a:t>Electrical features</a:t>
                      </a:r>
                    </a:p>
                  </a:txBody>
                  <a:tcPr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alpha val="80000"/>
                      </a:schemeClr>
                    </a:solidFill>
                  </a:tcPr>
                </a:tc>
                <a:tc gridSpan="2">
                  <a:txBody>
                    <a:bodyPr/>
                    <a:lstStyle/>
                    <a:p>
                      <a:pPr marL="0" indent="0">
                        <a:lnSpc>
                          <a:spcPct val="120000"/>
                        </a:lnSpc>
                        <a:buSzPct val="80000"/>
                        <a:buFont typeface="Wingdings" panose="05000000000000000000" pitchFamily="2" charset="2"/>
                        <a:buNone/>
                      </a:pPr>
                      <a:r>
                        <a:rPr sz="800" b="0" u="none">
                          <a:solidFill>
                            <a:schemeClr val="tx1">
                              <a:lumMod val="75000"/>
                              <a:lumOff val="25000"/>
                            </a:schemeClr>
                          </a:solidFill>
                        </a:rPr>
                        <a:t>Operating voltage: 100 V to 240 V AC</a:t>
                      </a:r>
                    </a:p>
                    <a:p>
                      <a:pPr marL="0" indent="0">
                        <a:lnSpc>
                          <a:spcPct val="120000"/>
                        </a:lnSpc>
                        <a:buSzPct val="80000"/>
                        <a:buFont typeface="Wingdings" panose="05000000000000000000" pitchFamily="2" charset="2"/>
                        <a:buNone/>
                      </a:pPr>
                      <a:r>
                        <a:rPr sz="800" b="0" u="none">
                          <a:solidFill>
                            <a:schemeClr val="tx1">
                              <a:lumMod val="75000"/>
                              <a:lumOff val="25000"/>
                            </a:schemeClr>
                          </a:solidFill>
                        </a:rPr>
                        <a:t>Operating frequency: 50 Hz to 60 Hz </a:t>
                      </a:r>
                    </a:p>
                    <a:p>
                      <a:pPr marL="0" indent="0">
                        <a:lnSpc>
                          <a:spcPct val="120000"/>
                        </a:lnSpc>
                        <a:buSzPct val="80000"/>
                        <a:buFont typeface="Wingdings" panose="05000000000000000000" pitchFamily="2" charset="2"/>
                        <a:buNone/>
                      </a:pPr>
                      <a:r>
                        <a:rPr sz="800" b="0" u="none">
                          <a:solidFill>
                            <a:schemeClr val="tx1">
                              <a:lumMod val="75000"/>
                              <a:lumOff val="25000"/>
                            </a:schemeClr>
                          </a:solidFill>
                        </a:rPr>
                        <a:t>Maximum power consumption: 46 W</a:t>
                      </a:r>
                    </a:p>
                  </a:txBody>
                  <a:tcPr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alpha val="80000"/>
                      </a:schemeClr>
                    </a:solidFill>
                  </a:tcPr>
                </a:tc>
                <a:tc hMerge="1">
                  <a:txBody>
                    <a:bodyPr/>
                    <a:lstStyle/>
                    <a:p>
                      <a:endParaRPr lang="zh-CN" altLang="en-US"/>
                    </a:p>
                  </a:txBody>
                  <a:tcPr>
                    <a:lnL w="12700" cmpd="sng">
                      <a:noFill/>
                    </a:lnL>
                    <a:lnT w="12700" cmpd="sng">
                      <a:noFill/>
                    </a:lnT>
                  </a:tcPr>
                </a:tc>
                <a:extLst>
                  <a:ext uri="{0D108BD9-81ED-4DB2-BD59-A6C34878D82A}">
                    <a16:rowId xmlns:a16="http://schemas.microsoft.com/office/drawing/2014/main" val="937190773"/>
                  </a:ext>
                </a:extLst>
              </a:tr>
              <a:tr h="309779">
                <a:tc>
                  <a:txBody>
                    <a:bodyPr/>
                    <a:lstStyle/>
                    <a:p>
                      <a:pPr marL="0" indent="0">
                        <a:buFont typeface="+mj-lt"/>
                        <a:buNone/>
                      </a:pPr>
                      <a:r>
                        <a:rPr sz="900" b="0" u="none">
                          <a:solidFill>
                            <a:schemeClr val="tx1">
                              <a:lumMod val="75000"/>
                              <a:lumOff val="25000"/>
                            </a:schemeClr>
                          </a:solidFill>
                        </a:rPr>
                        <a:t>Environment requirements</a:t>
                      </a:r>
                    </a:p>
                  </a:txBody>
                  <a:tcPr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marL="0" indent="0">
                        <a:lnSpc>
                          <a:spcPct val="120000"/>
                        </a:lnSpc>
                        <a:buSzPct val="80000"/>
                        <a:buFont typeface="Wingdings" panose="05000000000000000000" pitchFamily="2" charset="2"/>
                        <a:buNone/>
                      </a:pPr>
                      <a:r>
                        <a:rPr sz="800" b="0" u="none">
                          <a:solidFill>
                            <a:schemeClr val="tx1">
                              <a:lumMod val="75000"/>
                              <a:lumOff val="25000"/>
                            </a:schemeClr>
                          </a:solidFill>
                        </a:rPr>
                        <a:t>Temperature: 0°C to 40°C (operating state), –40°C to +70°C (non-operating state)</a:t>
                      </a:r>
                    </a:p>
                    <a:p>
                      <a:pPr marL="0" indent="0">
                        <a:lnSpc>
                          <a:spcPct val="120000"/>
                        </a:lnSpc>
                        <a:buSzPct val="80000"/>
                        <a:buFont typeface="Wingdings" panose="05000000000000000000" pitchFamily="2" charset="2"/>
                        <a:buNone/>
                      </a:pPr>
                      <a:r>
                        <a:rPr sz="800" b="0" u="none">
                          <a:solidFill>
                            <a:schemeClr val="tx1">
                              <a:lumMod val="75000"/>
                              <a:lumOff val="25000"/>
                            </a:schemeClr>
                          </a:solidFill>
                        </a:rPr>
                        <a:t>Relative humidity: 10% to 95% (operating state), 5% to 95% (non-operating state)</a:t>
                      </a:r>
                    </a:p>
                    <a:p>
                      <a:pPr marL="0" indent="0">
                        <a:lnSpc>
                          <a:spcPct val="120000"/>
                        </a:lnSpc>
                        <a:buSzPct val="80000"/>
                        <a:buFont typeface="Wingdings" panose="05000000000000000000" pitchFamily="2" charset="2"/>
                        <a:buNone/>
                      </a:pPr>
                      <a:r>
                        <a:rPr sz="800" b="0" u="none">
                          <a:solidFill>
                            <a:schemeClr val="tx1">
                              <a:lumMod val="75000"/>
                              <a:lumOff val="25000"/>
                            </a:schemeClr>
                          </a:solidFill>
                        </a:rPr>
                        <a:t>Ambient noise: &lt; 46 dBA SPL</a:t>
                      </a:r>
                    </a:p>
                    <a:p>
                      <a:pPr marL="0" indent="0">
                        <a:lnSpc>
                          <a:spcPct val="120000"/>
                        </a:lnSpc>
                        <a:buSzPct val="80000"/>
                        <a:buFont typeface="Wingdings" panose="05000000000000000000" pitchFamily="2" charset="2"/>
                        <a:buNone/>
                      </a:pPr>
                      <a:r>
                        <a:rPr sz="800" b="0" u="none">
                          <a:solidFill>
                            <a:schemeClr val="tx1">
                              <a:lumMod val="75000"/>
                              <a:lumOff val="25000"/>
                            </a:schemeClr>
                          </a:solidFill>
                        </a:rPr>
                        <a:t>Minimum illuminance: 7 lux  </a:t>
                      </a:r>
                    </a:p>
                    <a:p>
                      <a:pPr marL="0" indent="0">
                        <a:lnSpc>
                          <a:spcPct val="120000"/>
                        </a:lnSpc>
                        <a:buSzPct val="80000"/>
                        <a:buFont typeface="Wingdings" panose="05000000000000000000" pitchFamily="2" charset="2"/>
                        <a:buNone/>
                      </a:pPr>
                      <a:r>
                        <a:rPr sz="800" b="0" u="none">
                          <a:solidFill>
                            <a:schemeClr val="tx1">
                              <a:lumMod val="75000"/>
                              <a:lumOff val="25000"/>
                            </a:schemeClr>
                          </a:solidFill>
                        </a:rPr>
                        <a:t>Recommended illuminance: &gt; 200 lux</a:t>
                      </a:r>
                      <a:endParaRPr lang="zh-CN" altLang="en-US" sz="800" baseline="0" dirty="0">
                        <a:solidFill>
                          <a:schemeClr val="tx1">
                            <a:lumMod val="75000"/>
                            <a:lumOff val="25000"/>
                          </a:schemeClr>
                        </a:solidFill>
                        <a:latin typeface="Arial" panose="02000000000000000000" pitchFamily="2" charset="-122"/>
                        <a:ea typeface="FZLanTingHeiS-L-GB" panose="02000000000000000000" pitchFamily="2" charset="-122"/>
                      </a:endParaRPr>
                    </a:p>
                  </a:txBody>
                  <a:tcPr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zh-CN" altLang="en-US"/>
                    </a:p>
                  </a:txBody>
                  <a:tcPr/>
                </a:tc>
                <a:extLst>
                  <a:ext uri="{0D108BD9-81ED-4DB2-BD59-A6C34878D82A}">
                    <a16:rowId xmlns:a16="http://schemas.microsoft.com/office/drawing/2014/main" val="4188569631"/>
                  </a:ext>
                </a:extLst>
              </a:tr>
              <a:tr h="283489">
                <a:tc>
                  <a:txBody>
                    <a:bodyPr/>
                    <a:lstStyle/>
                    <a:p>
                      <a:pPr marL="0" indent="0">
                        <a:buFont typeface="+mj-lt"/>
                        <a:buNone/>
                      </a:pPr>
                      <a:r>
                        <a:rPr sz="900" b="0" u="none">
                          <a:solidFill>
                            <a:schemeClr val="tx1">
                              <a:lumMod val="75000"/>
                              <a:lumOff val="25000"/>
                            </a:schemeClr>
                          </a:solidFill>
                        </a:rPr>
                        <a:t>Certification and standards</a:t>
                      </a:r>
                    </a:p>
                  </a:txBody>
                  <a:tcPr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5F5F5"/>
                    </a:solidFill>
                  </a:tcPr>
                </a:tc>
                <a:tc gridSpan="2">
                  <a:txBody>
                    <a:bodyPr/>
                    <a:lstStyle/>
                    <a:p>
                      <a:pPr marL="0" indent="0">
                        <a:lnSpc>
                          <a:spcPct val="120000"/>
                        </a:lnSpc>
                        <a:buSzPct val="80000"/>
                        <a:buFont typeface="Wingdings" panose="05000000000000000000" pitchFamily="2" charset="2"/>
                        <a:buNone/>
                      </a:pPr>
                      <a:r>
                        <a:rPr sz="800" b="0" u="none" dirty="0">
                          <a:solidFill>
                            <a:schemeClr val="tx1">
                              <a:lumMod val="75000"/>
                              <a:lumOff val="25000"/>
                            </a:schemeClr>
                          </a:solidFill>
                        </a:rPr>
                        <a:t>CQC, CE, VCCI, Network Access License of MIIT, and HDMI</a:t>
                      </a:r>
                      <a:endParaRPr lang="zh-CN" altLang="en-US" sz="800" baseline="0" dirty="0">
                        <a:solidFill>
                          <a:schemeClr val="tx1">
                            <a:lumMod val="75000"/>
                            <a:lumOff val="25000"/>
                          </a:schemeClr>
                        </a:solidFill>
                        <a:latin typeface="Arial" panose="02000000000000000000" pitchFamily="2" charset="-122"/>
                        <a:ea typeface="FZLanTingHeiS-L-GB" panose="02000000000000000000" pitchFamily="2" charset="-122"/>
                      </a:endParaRPr>
                    </a:p>
                  </a:txBody>
                  <a:tcPr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5F5F5"/>
                    </a:solidFill>
                  </a:tcPr>
                </a:tc>
                <a:tc hMerge="1">
                  <a:txBody>
                    <a:bodyPr/>
                    <a:lstStyle/>
                    <a:p>
                      <a:endParaRPr lang="zh-CN" altLang="en-US"/>
                    </a:p>
                  </a:txBody>
                  <a:tcPr>
                    <a:lnL w="12700" cmpd="sng">
                      <a:noFill/>
                    </a:lnL>
                  </a:tcPr>
                </a:tc>
                <a:extLst>
                  <a:ext uri="{0D108BD9-81ED-4DB2-BD59-A6C34878D82A}">
                    <a16:rowId xmlns:a16="http://schemas.microsoft.com/office/drawing/2014/main" val="1454752848"/>
                  </a:ext>
                </a:extLst>
              </a:tr>
            </a:tbl>
          </a:graphicData>
        </a:graphic>
      </p:graphicFrame>
    </p:spTree>
    <p:extLst>
      <p:ext uri="{BB962C8B-B14F-4D97-AF65-F5344CB8AC3E}">
        <p14:creationId xmlns:p14="http://schemas.microsoft.com/office/powerpoint/2010/main" val="37659580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8E69AF86-C118-4D64-A9A1-0337A5306106}"/>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22224" y="0"/>
            <a:ext cx="7512051" cy="2895238"/>
          </a:xfrm>
          <a:prstGeom prst="rect">
            <a:avLst/>
          </a:prstGeom>
        </p:spPr>
      </p:pic>
      <p:sp>
        <p:nvSpPr>
          <p:cNvPr id="4" name="矩形 3">
            <a:extLst>
              <a:ext uri="{FF2B5EF4-FFF2-40B4-BE49-F238E27FC236}">
                <a16:creationId xmlns:a16="http://schemas.microsoft.com/office/drawing/2014/main" id="{BCA90C6E-2A62-4000-BF20-0B900FF4F351}"/>
              </a:ext>
            </a:extLst>
          </p:cNvPr>
          <p:cNvSpPr/>
          <p:nvPr/>
        </p:nvSpPr>
        <p:spPr>
          <a:xfrm>
            <a:off x="0" y="10083800"/>
            <a:ext cx="2474595" cy="177800"/>
          </a:xfrm>
          <a:prstGeom prst="rect">
            <a:avLst/>
          </a:prstGeom>
          <a:solidFill>
            <a:srgbClr val="DDE2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 name="矩形 4">
            <a:extLst>
              <a:ext uri="{FF2B5EF4-FFF2-40B4-BE49-F238E27FC236}">
                <a16:creationId xmlns:a16="http://schemas.microsoft.com/office/drawing/2014/main" id="{8458055F-9E6A-4575-83BF-1E45E465B13C}"/>
              </a:ext>
            </a:extLst>
          </p:cNvPr>
          <p:cNvSpPr/>
          <p:nvPr/>
        </p:nvSpPr>
        <p:spPr>
          <a:xfrm>
            <a:off x="2639122" y="10083800"/>
            <a:ext cx="4917378" cy="177800"/>
          </a:xfrm>
          <a:prstGeom prst="rect">
            <a:avLst/>
          </a:prstGeom>
          <a:solidFill>
            <a:srgbClr val="DDE2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6" name="直线连接符 7">
            <a:extLst>
              <a:ext uri="{FF2B5EF4-FFF2-40B4-BE49-F238E27FC236}">
                <a16:creationId xmlns:a16="http://schemas.microsoft.com/office/drawing/2014/main" id="{D185F8BD-95B1-4D23-ADEF-226D7F9B7693}"/>
              </a:ext>
            </a:extLst>
          </p:cNvPr>
          <p:cNvCxnSpPr>
            <a:cxnSpLocks/>
          </p:cNvCxnSpPr>
          <p:nvPr/>
        </p:nvCxnSpPr>
        <p:spPr>
          <a:xfrm>
            <a:off x="480494" y="787400"/>
            <a:ext cx="6565905" cy="0"/>
          </a:xfrm>
          <a:prstGeom prst="line">
            <a:avLst/>
          </a:prstGeom>
          <a:ln w="12700">
            <a:solidFill>
              <a:schemeClr val="bg1">
                <a:lumMod val="75000"/>
              </a:schemeClr>
            </a:solidFill>
            <a:tailEnd type="none" w="sm" len="sm"/>
          </a:ln>
        </p:spPr>
        <p:style>
          <a:lnRef idx="1">
            <a:schemeClr val="accent1"/>
          </a:lnRef>
          <a:fillRef idx="0">
            <a:schemeClr val="accent1"/>
          </a:fillRef>
          <a:effectRef idx="0">
            <a:schemeClr val="accent1"/>
          </a:effectRef>
          <a:fontRef idx="minor">
            <a:schemeClr val="tx1"/>
          </a:fontRef>
        </p:style>
      </p:cxnSp>
      <p:cxnSp>
        <p:nvCxnSpPr>
          <p:cNvPr id="7" name="直线连接符 36">
            <a:extLst>
              <a:ext uri="{FF2B5EF4-FFF2-40B4-BE49-F238E27FC236}">
                <a16:creationId xmlns:a16="http://schemas.microsoft.com/office/drawing/2014/main" id="{90548586-7499-42A6-B35F-92E8C0A806EC}"/>
              </a:ext>
            </a:extLst>
          </p:cNvPr>
          <p:cNvCxnSpPr/>
          <p:nvPr/>
        </p:nvCxnSpPr>
        <p:spPr>
          <a:xfrm>
            <a:off x="480494" y="787400"/>
            <a:ext cx="1030315" cy="0"/>
          </a:xfrm>
          <a:prstGeom prst="line">
            <a:avLst/>
          </a:prstGeom>
          <a:ln w="22225">
            <a:solidFill>
              <a:srgbClr val="C00000"/>
            </a:solidFill>
          </a:ln>
        </p:spPr>
        <p:style>
          <a:lnRef idx="1">
            <a:schemeClr val="accent1"/>
          </a:lnRef>
          <a:fillRef idx="0">
            <a:schemeClr val="accent1"/>
          </a:fillRef>
          <a:effectRef idx="0">
            <a:schemeClr val="accent1"/>
          </a:effectRef>
          <a:fontRef idx="minor">
            <a:schemeClr val="tx1"/>
          </a:fontRef>
        </p:style>
      </p:cxnSp>
      <p:sp>
        <p:nvSpPr>
          <p:cNvPr id="8" name="Rectangle 5">
            <a:extLst>
              <a:ext uri="{FF2B5EF4-FFF2-40B4-BE49-F238E27FC236}">
                <a16:creationId xmlns:a16="http://schemas.microsoft.com/office/drawing/2014/main" id="{F98BA537-9EE2-46A1-98F4-6B86423D5DF9}"/>
              </a:ext>
            </a:extLst>
          </p:cNvPr>
          <p:cNvSpPr>
            <a:spLocks noChangeArrowheads="1"/>
          </p:cNvSpPr>
          <p:nvPr/>
        </p:nvSpPr>
        <p:spPr bwMode="auto">
          <a:xfrm>
            <a:off x="467794" y="939800"/>
            <a:ext cx="82073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defTabSz="727389">
              <a:defRPr/>
            </a:pPr>
            <a:r>
              <a:rPr sz="1600" b="1" u="none">
                <a:solidFill>
                  <a:srgbClr val="000000"/>
                </a:solidFill>
              </a:rPr>
              <a:t>Ordering Information</a:t>
            </a:r>
            <a:endParaRPr lang="en-US" altLang="zh-CN" sz="1600" b="1" dirty="0">
              <a:solidFill>
                <a:srgbClr val="000000"/>
              </a:solidFill>
              <a:latin typeface="Arial" panose="020B0503020204020204" pitchFamily="34" charset="-122"/>
              <a:ea typeface="Microsoft YaHei" panose="020B0503020204020204" pitchFamily="34" charset="-122"/>
              <a:sym typeface="Arial" panose="020B0604020202020204" pitchFamily="34" charset="0"/>
            </a:endParaRPr>
          </a:p>
        </p:txBody>
      </p:sp>
      <p:graphicFrame>
        <p:nvGraphicFramePr>
          <p:cNvPr id="9" name="表格 8">
            <a:extLst>
              <a:ext uri="{FF2B5EF4-FFF2-40B4-BE49-F238E27FC236}">
                <a16:creationId xmlns:a16="http://schemas.microsoft.com/office/drawing/2014/main" id="{405E57C1-31E3-4867-996E-F852C4CB7A6F}"/>
              </a:ext>
            </a:extLst>
          </p:cNvPr>
          <p:cNvGraphicFramePr>
            <a:graphicFrameLocks noGrp="1"/>
          </p:cNvGraphicFramePr>
          <p:nvPr>
            <p:extLst/>
          </p:nvPr>
        </p:nvGraphicFramePr>
        <p:xfrm>
          <a:off x="601145" y="1439480"/>
          <a:ext cx="6324602" cy="1169640"/>
        </p:xfrm>
        <a:graphic>
          <a:graphicData uri="http://schemas.openxmlformats.org/drawingml/2006/table">
            <a:tbl>
              <a:tblPr firstRow="1" bandRow="1">
                <a:tableStyleId>{5C22544A-7EE6-4342-B048-85BDC9FD1C3A}</a:tableStyleId>
              </a:tblPr>
              <a:tblGrid>
                <a:gridCol w="2108201">
                  <a:extLst>
                    <a:ext uri="{9D8B030D-6E8A-4147-A177-3AD203B41FA5}">
                      <a16:colId xmlns:a16="http://schemas.microsoft.com/office/drawing/2014/main" val="3111813730"/>
                    </a:ext>
                  </a:extLst>
                </a:gridCol>
                <a:gridCol w="2108200">
                  <a:extLst>
                    <a:ext uri="{9D8B030D-6E8A-4147-A177-3AD203B41FA5}">
                      <a16:colId xmlns:a16="http://schemas.microsoft.com/office/drawing/2014/main" val="1740317119"/>
                    </a:ext>
                  </a:extLst>
                </a:gridCol>
                <a:gridCol w="2108201">
                  <a:extLst>
                    <a:ext uri="{9D8B030D-6E8A-4147-A177-3AD203B41FA5}">
                      <a16:colId xmlns:a16="http://schemas.microsoft.com/office/drawing/2014/main" val="344329078"/>
                    </a:ext>
                  </a:extLst>
                </a:gridCol>
              </a:tblGrid>
              <a:tr h="223680">
                <a:tc>
                  <a:txBody>
                    <a:bodyPr/>
                    <a:lstStyle/>
                    <a:p>
                      <a:r>
                        <a:rPr sz="1000" b="0" u="none">
                          <a:solidFill>
                            <a:schemeClr val="tx1"/>
                          </a:solidFill>
                        </a:rPr>
                        <a:t>Product Name</a:t>
                      </a:r>
                    </a:p>
                  </a:txBody>
                  <a:tcPr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BDE5FA"/>
                    </a:solidFill>
                  </a:tcPr>
                </a:tc>
                <a:tc>
                  <a:txBody>
                    <a:bodyPr/>
                    <a:lstStyle/>
                    <a:p>
                      <a:r>
                        <a:rPr sz="1000" b="0" u="none">
                          <a:solidFill>
                            <a:schemeClr val="tx1"/>
                          </a:solidFill>
                        </a:rPr>
                        <a:t>Model</a:t>
                      </a:r>
                    </a:p>
                  </a:txBody>
                  <a:tcPr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BDE5FA"/>
                    </a:solidFill>
                  </a:tcPr>
                </a:tc>
                <a:tc>
                  <a:txBody>
                    <a:bodyPr/>
                    <a:lstStyle/>
                    <a:p>
                      <a:r>
                        <a:rPr sz="1000" b="0" u="none">
                          <a:solidFill>
                            <a:schemeClr val="tx1"/>
                          </a:solidFill>
                        </a:rPr>
                        <a:t>Product Picture</a:t>
                      </a:r>
                    </a:p>
                  </a:txBody>
                  <a:tcPr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BDE5FA"/>
                    </a:solidFill>
                  </a:tcPr>
                </a:tc>
                <a:extLst>
                  <a:ext uri="{0D108BD9-81ED-4DB2-BD59-A6C34878D82A}">
                    <a16:rowId xmlns:a16="http://schemas.microsoft.com/office/drawing/2014/main" val="2950546892"/>
                  </a:ext>
                </a:extLst>
              </a:tr>
              <a:tr h="924720">
                <a:tc>
                  <a:txBody>
                    <a:bodyPr/>
                    <a:lstStyle/>
                    <a:p>
                      <a:r>
                        <a:rPr sz="800" b="0" u="none">
                          <a:solidFill>
                            <a:schemeClr val="tx1">
                              <a:lumMod val="75000"/>
                              <a:lumOff val="25000"/>
                            </a:schemeClr>
                          </a:solidFill>
                        </a:rPr>
                        <a:t>Bar 210 video conferencing endpoint</a:t>
                      </a:r>
                      <a:endParaRPr lang="en-US" altLang="zh-CN" sz="800" spc="10" baseline="0" dirty="0">
                        <a:solidFill>
                          <a:schemeClr val="tx1">
                            <a:lumMod val="75000"/>
                            <a:lumOff val="25000"/>
                          </a:schemeClr>
                        </a:solidFill>
                        <a:latin typeface="Arial" panose="02000000000000000000" pitchFamily="2" charset="-122"/>
                        <a:ea typeface="FZLanTingHeiS-L-GB" panose="02000000000000000000" pitchFamily="2" charset="-122"/>
                        <a:cs typeface="Huawei Sans" panose="020C0503030203020204" pitchFamily="34" charset="0"/>
                      </a:endParaRPr>
                    </a:p>
                  </a:txBody>
                  <a:tcPr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sz="800" b="0" u="none">
                          <a:solidFill>
                            <a:schemeClr val="tx1">
                              <a:lumMod val="75000"/>
                              <a:lumOff val="25000"/>
                            </a:schemeClr>
                          </a:solidFill>
                        </a:rPr>
                        <a:t>Bar 210</a:t>
                      </a:r>
                    </a:p>
                  </a:txBody>
                  <a:tcPr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ltLang="zh-CN" sz="800" spc="10" baseline="0" dirty="0">
                        <a:solidFill>
                          <a:schemeClr val="tx1">
                            <a:lumMod val="75000"/>
                            <a:lumOff val="25000"/>
                          </a:schemeClr>
                        </a:solidFill>
                        <a:latin typeface="Arial" panose="02000000000000000000" pitchFamily="2" charset="-122"/>
                        <a:ea typeface="FZLanTingHeiS-L-GB" panose="02000000000000000000" pitchFamily="2" charset="-122"/>
                        <a:cs typeface="Huawei Sans" panose="020C0503030203020204" pitchFamily="34" charset="0"/>
                      </a:endParaRPr>
                    </a:p>
                  </a:txBody>
                  <a:tcPr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42088580"/>
                  </a:ext>
                </a:extLst>
              </a:tr>
            </a:tbl>
          </a:graphicData>
        </a:graphic>
      </p:graphicFrame>
      <p:sp>
        <p:nvSpPr>
          <p:cNvPr id="12" name="object 33">
            <a:extLst>
              <a:ext uri="{FF2B5EF4-FFF2-40B4-BE49-F238E27FC236}">
                <a16:creationId xmlns:a16="http://schemas.microsoft.com/office/drawing/2014/main" id="{A330410C-BA87-4C51-9E6F-7AC720B74E73}"/>
              </a:ext>
            </a:extLst>
          </p:cNvPr>
          <p:cNvSpPr txBox="1"/>
          <p:nvPr/>
        </p:nvSpPr>
        <p:spPr>
          <a:xfrm>
            <a:off x="494985" y="5207000"/>
            <a:ext cx="1208405" cy="153888"/>
          </a:xfrm>
          <a:prstGeom prst="rect">
            <a:avLst/>
          </a:prstGeom>
        </p:spPr>
        <p:txBody>
          <a:bodyPr vert="horz" wrap="square" lIns="0" tIns="0" rIns="0" bIns="0" rtlCol="0">
            <a:spAutoFit/>
          </a:bodyPr>
          <a:lstStyle/>
          <a:p>
            <a:pPr marL="12700">
              <a:lnSpc>
                <a:spcPct val="100000"/>
              </a:lnSpc>
            </a:pPr>
            <a:r>
              <a:rPr sz="1000" b="0" u="none"/>
              <a:t>Learn More&gt;&gt;&gt;</a:t>
            </a:r>
            <a:endParaRPr sz="1000" dirty="0">
              <a:latin typeface="Arial"/>
              <a:cs typeface="方正兰亭粗黑简体"/>
            </a:endParaRPr>
          </a:p>
        </p:txBody>
      </p:sp>
      <p:sp>
        <p:nvSpPr>
          <p:cNvPr id="16" name="object 53">
            <a:extLst>
              <a:ext uri="{FF2B5EF4-FFF2-40B4-BE49-F238E27FC236}">
                <a16:creationId xmlns:a16="http://schemas.microsoft.com/office/drawing/2014/main" id="{B3CF1DC0-F83D-4BA6-8C36-B8673EEC2197}"/>
              </a:ext>
            </a:extLst>
          </p:cNvPr>
          <p:cNvSpPr txBox="1"/>
          <p:nvPr/>
        </p:nvSpPr>
        <p:spPr>
          <a:xfrm>
            <a:off x="508767" y="9646640"/>
            <a:ext cx="1135883" cy="117823"/>
          </a:xfrm>
          <a:prstGeom prst="rect">
            <a:avLst/>
          </a:prstGeom>
        </p:spPr>
        <p:txBody>
          <a:bodyPr vert="horz" wrap="square" lIns="0" tIns="0" rIns="0" bIns="0" rtlCol="0">
            <a:spAutoFit/>
          </a:bodyPr>
          <a:lstStyle/>
          <a:p>
            <a:pPr marL="12700">
              <a:lnSpc>
                <a:spcPct val="100000"/>
              </a:lnSpc>
            </a:pPr>
            <a:r>
              <a:rPr sz="750" b="0" u="none">
                <a:solidFill>
                  <a:schemeClr val="tx1">
                    <a:lumMod val="65000"/>
                    <a:lumOff val="35000"/>
                  </a:schemeClr>
                </a:solidFill>
              </a:rPr>
              <a:t>Revised: June 2025</a:t>
            </a:r>
          </a:p>
        </p:txBody>
      </p:sp>
      <p:sp>
        <p:nvSpPr>
          <p:cNvPr id="17" name="object 54">
            <a:extLst>
              <a:ext uri="{FF2B5EF4-FFF2-40B4-BE49-F238E27FC236}">
                <a16:creationId xmlns:a16="http://schemas.microsoft.com/office/drawing/2014/main" id="{07B8001A-402D-4670-BD25-DEFF8AC01076}"/>
              </a:ext>
            </a:extLst>
          </p:cNvPr>
          <p:cNvSpPr txBox="1"/>
          <p:nvPr/>
        </p:nvSpPr>
        <p:spPr>
          <a:xfrm>
            <a:off x="518607" y="6521163"/>
            <a:ext cx="958215" cy="115416"/>
          </a:xfrm>
          <a:prstGeom prst="rect">
            <a:avLst/>
          </a:prstGeom>
        </p:spPr>
        <p:txBody>
          <a:bodyPr vert="horz" wrap="square" lIns="0" tIns="0" rIns="0" bIns="0" rtlCol="0">
            <a:spAutoFit/>
          </a:bodyPr>
          <a:lstStyle/>
          <a:p>
            <a:pPr marL="12700" algn="ctr"/>
            <a:r>
              <a:rPr sz="750" b="0" u="none">
                <a:solidFill>
                  <a:srgbClr val="6D6F71"/>
                </a:solidFill>
              </a:rPr>
              <a:t>Huawei Intelligent Collaboration Official Account</a:t>
            </a:r>
          </a:p>
        </p:txBody>
      </p:sp>
      <p:sp>
        <p:nvSpPr>
          <p:cNvPr id="18" name="object 56">
            <a:extLst>
              <a:ext uri="{FF2B5EF4-FFF2-40B4-BE49-F238E27FC236}">
                <a16:creationId xmlns:a16="http://schemas.microsoft.com/office/drawing/2014/main" id="{CB49EBDC-3293-41CF-BC0E-FC8F28535695}"/>
              </a:ext>
            </a:extLst>
          </p:cNvPr>
          <p:cNvSpPr txBox="1"/>
          <p:nvPr/>
        </p:nvSpPr>
        <p:spPr>
          <a:xfrm>
            <a:off x="2001320" y="6521163"/>
            <a:ext cx="854710" cy="115416"/>
          </a:xfrm>
          <a:prstGeom prst="rect">
            <a:avLst/>
          </a:prstGeom>
        </p:spPr>
        <p:txBody>
          <a:bodyPr vert="horz" wrap="square" lIns="0" tIns="0" rIns="0" bIns="0" rtlCol="0">
            <a:spAutoFit/>
          </a:bodyPr>
          <a:lstStyle/>
          <a:p>
            <a:pPr marL="12700" algn="ctr"/>
            <a:r>
              <a:rPr sz="750" b="0" u="none">
                <a:solidFill>
                  <a:srgbClr val="6D6F71"/>
                </a:solidFill>
              </a:rPr>
              <a:t>Huawei Intelligent Collaboration Official Website</a:t>
            </a:r>
          </a:p>
        </p:txBody>
      </p:sp>
      <p:grpSp>
        <p:nvGrpSpPr>
          <p:cNvPr id="19" name="组合 18">
            <a:extLst>
              <a:ext uri="{FF2B5EF4-FFF2-40B4-BE49-F238E27FC236}">
                <a16:creationId xmlns:a16="http://schemas.microsoft.com/office/drawing/2014/main" id="{4CAF3174-3FFA-4233-A7B9-CACA2981CF89}"/>
              </a:ext>
            </a:extLst>
          </p:cNvPr>
          <p:cNvGrpSpPr/>
          <p:nvPr/>
        </p:nvGrpSpPr>
        <p:grpSpPr>
          <a:xfrm>
            <a:off x="507635" y="5493096"/>
            <a:ext cx="996861" cy="992301"/>
            <a:chOff x="507635" y="6501543"/>
            <a:chExt cx="996861" cy="992301"/>
          </a:xfrm>
        </p:grpSpPr>
        <p:sp>
          <p:nvSpPr>
            <p:cNvPr id="20" name="object 55">
              <a:extLst>
                <a:ext uri="{FF2B5EF4-FFF2-40B4-BE49-F238E27FC236}">
                  <a16:creationId xmlns:a16="http://schemas.microsoft.com/office/drawing/2014/main" id="{FFB0009D-223C-42E0-822F-1D757D64BB10}"/>
                </a:ext>
              </a:extLst>
            </p:cNvPr>
            <p:cNvSpPr/>
            <p:nvPr/>
          </p:nvSpPr>
          <p:spPr>
            <a:xfrm>
              <a:off x="507635" y="6501543"/>
              <a:ext cx="996861" cy="992301"/>
            </a:xfrm>
            <a:prstGeom prst="rect">
              <a:avLst/>
            </a:prstGeom>
            <a:blipFill>
              <a:blip r:embed="rId3" cstate="print"/>
              <a:stretch>
                <a:fillRect/>
              </a:stretch>
            </a:blipFill>
          </p:spPr>
          <p:txBody>
            <a:bodyPr wrap="square" lIns="0" tIns="0" rIns="0" bIns="0" rtlCol="0"/>
            <a:lstStyle/>
            <a:p>
              <a:endParaRPr/>
            </a:p>
          </p:txBody>
        </p:sp>
        <p:sp>
          <p:nvSpPr>
            <p:cNvPr id="21" name="object 58">
              <a:extLst>
                <a:ext uri="{FF2B5EF4-FFF2-40B4-BE49-F238E27FC236}">
                  <a16:creationId xmlns:a16="http://schemas.microsoft.com/office/drawing/2014/main" id="{99DFD001-FC1D-439E-9FC9-21EDC89A54C5}"/>
                </a:ext>
              </a:extLst>
            </p:cNvPr>
            <p:cNvSpPr/>
            <p:nvPr/>
          </p:nvSpPr>
          <p:spPr>
            <a:xfrm>
              <a:off x="899500" y="6899410"/>
              <a:ext cx="220345" cy="214629"/>
            </a:xfrm>
            <a:custGeom>
              <a:avLst/>
              <a:gdLst/>
              <a:ahLst/>
              <a:cxnLst/>
              <a:rect l="l" t="t" r="r" b="b"/>
              <a:pathLst>
                <a:path w="220344" h="214629">
                  <a:moveTo>
                    <a:pt x="192887" y="0"/>
                  </a:moveTo>
                  <a:lnTo>
                    <a:pt x="27355" y="0"/>
                  </a:lnTo>
                  <a:lnTo>
                    <a:pt x="16705" y="2149"/>
                  </a:lnTo>
                  <a:lnTo>
                    <a:pt x="8010" y="8010"/>
                  </a:lnTo>
                  <a:lnTo>
                    <a:pt x="2149" y="16705"/>
                  </a:lnTo>
                  <a:lnTo>
                    <a:pt x="0" y="27355"/>
                  </a:lnTo>
                  <a:lnTo>
                    <a:pt x="0" y="187185"/>
                  </a:lnTo>
                  <a:lnTo>
                    <a:pt x="2149" y="197835"/>
                  </a:lnTo>
                  <a:lnTo>
                    <a:pt x="8010" y="206530"/>
                  </a:lnTo>
                  <a:lnTo>
                    <a:pt x="16705" y="212392"/>
                  </a:lnTo>
                  <a:lnTo>
                    <a:pt x="27355" y="214541"/>
                  </a:lnTo>
                  <a:lnTo>
                    <a:pt x="192887" y="214541"/>
                  </a:lnTo>
                  <a:lnTo>
                    <a:pt x="203530" y="212392"/>
                  </a:lnTo>
                  <a:lnTo>
                    <a:pt x="212221" y="206530"/>
                  </a:lnTo>
                  <a:lnTo>
                    <a:pt x="218081" y="197835"/>
                  </a:lnTo>
                  <a:lnTo>
                    <a:pt x="220230" y="187185"/>
                  </a:lnTo>
                  <a:lnTo>
                    <a:pt x="220230" y="27355"/>
                  </a:lnTo>
                  <a:lnTo>
                    <a:pt x="218081" y="16705"/>
                  </a:lnTo>
                  <a:lnTo>
                    <a:pt x="212221" y="8010"/>
                  </a:lnTo>
                  <a:lnTo>
                    <a:pt x="203530" y="2149"/>
                  </a:lnTo>
                  <a:lnTo>
                    <a:pt x="192887" y="0"/>
                  </a:lnTo>
                  <a:close/>
                </a:path>
              </a:pathLst>
            </a:custGeom>
            <a:solidFill>
              <a:srgbClr val="FFFFFF"/>
            </a:solidFill>
          </p:spPr>
          <p:txBody>
            <a:bodyPr wrap="square" lIns="0" tIns="0" rIns="0" bIns="0" rtlCol="0"/>
            <a:lstStyle/>
            <a:p>
              <a:endParaRPr/>
            </a:p>
          </p:txBody>
        </p:sp>
        <p:sp>
          <p:nvSpPr>
            <p:cNvPr id="22" name="object 59">
              <a:extLst>
                <a:ext uri="{FF2B5EF4-FFF2-40B4-BE49-F238E27FC236}">
                  <a16:creationId xmlns:a16="http://schemas.microsoft.com/office/drawing/2014/main" id="{0E2AD7D0-C48D-4769-9482-8B8788DBAC6A}"/>
                </a:ext>
              </a:extLst>
            </p:cNvPr>
            <p:cNvSpPr/>
            <p:nvPr/>
          </p:nvSpPr>
          <p:spPr>
            <a:xfrm>
              <a:off x="933906" y="6939630"/>
              <a:ext cx="63809" cy="80365"/>
            </a:xfrm>
            <a:prstGeom prst="rect">
              <a:avLst/>
            </a:prstGeom>
            <a:blipFill>
              <a:blip r:embed="rId4" cstate="print"/>
              <a:stretch>
                <a:fillRect/>
              </a:stretch>
            </a:blipFill>
          </p:spPr>
          <p:txBody>
            <a:bodyPr wrap="square" lIns="0" tIns="0" rIns="0" bIns="0" rtlCol="0"/>
            <a:lstStyle/>
            <a:p>
              <a:endParaRPr/>
            </a:p>
          </p:txBody>
        </p:sp>
        <p:sp>
          <p:nvSpPr>
            <p:cNvPr id="23" name="object 60">
              <a:extLst>
                <a:ext uri="{FF2B5EF4-FFF2-40B4-BE49-F238E27FC236}">
                  <a16:creationId xmlns:a16="http://schemas.microsoft.com/office/drawing/2014/main" id="{2F3694D5-0EBD-46CA-8822-F32051F8E009}"/>
                </a:ext>
              </a:extLst>
            </p:cNvPr>
            <p:cNvSpPr/>
            <p:nvPr/>
          </p:nvSpPr>
          <p:spPr>
            <a:xfrm>
              <a:off x="937593" y="7030384"/>
              <a:ext cx="54914" cy="17978"/>
            </a:xfrm>
            <a:prstGeom prst="rect">
              <a:avLst/>
            </a:prstGeom>
            <a:blipFill>
              <a:blip r:embed="rId5" cstate="print"/>
              <a:stretch>
                <a:fillRect/>
              </a:stretch>
            </a:blipFill>
          </p:spPr>
          <p:txBody>
            <a:bodyPr wrap="square" lIns="0" tIns="0" rIns="0" bIns="0" rtlCol="0"/>
            <a:lstStyle/>
            <a:p>
              <a:endParaRPr/>
            </a:p>
          </p:txBody>
        </p:sp>
        <p:sp>
          <p:nvSpPr>
            <p:cNvPr id="24" name="object 61">
              <a:extLst>
                <a:ext uri="{FF2B5EF4-FFF2-40B4-BE49-F238E27FC236}">
                  <a16:creationId xmlns:a16="http://schemas.microsoft.com/office/drawing/2014/main" id="{D96D55B8-28DF-41D1-864E-197F7BB0F244}"/>
                </a:ext>
              </a:extLst>
            </p:cNvPr>
            <p:cNvSpPr/>
            <p:nvPr/>
          </p:nvSpPr>
          <p:spPr>
            <a:xfrm>
              <a:off x="919001" y="6984588"/>
              <a:ext cx="74447" cy="41833"/>
            </a:xfrm>
            <a:prstGeom prst="rect">
              <a:avLst/>
            </a:prstGeom>
            <a:blipFill>
              <a:blip r:embed="rId6" cstate="print"/>
              <a:stretch>
                <a:fillRect/>
              </a:stretch>
            </a:blipFill>
          </p:spPr>
          <p:txBody>
            <a:bodyPr wrap="square" lIns="0" tIns="0" rIns="0" bIns="0" rtlCol="0"/>
            <a:lstStyle/>
            <a:p>
              <a:endParaRPr/>
            </a:p>
          </p:txBody>
        </p:sp>
        <p:sp>
          <p:nvSpPr>
            <p:cNvPr id="25" name="object 62">
              <a:extLst>
                <a:ext uri="{FF2B5EF4-FFF2-40B4-BE49-F238E27FC236}">
                  <a16:creationId xmlns:a16="http://schemas.microsoft.com/office/drawing/2014/main" id="{E5827B80-31A7-40CF-BF68-2269E43E80BC}"/>
                </a:ext>
              </a:extLst>
            </p:cNvPr>
            <p:cNvSpPr/>
            <p:nvPr/>
          </p:nvSpPr>
          <p:spPr>
            <a:xfrm>
              <a:off x="967756" y="6916274"/>
              <a:ext cx="39193" cy="99237"/>
            </a:xfrm>
            <a:prstGeom prst="rect">
              <a:avLst/>
            </a:prstGeom>
            <a:blipFill>
              <a:blip r:embed="rId7" cstate="print"/>
              <a:stretch>
                <a:fillRect/>
              </a:stretch>
            </a:blipFill>
          </p:spPr>
          <p:txBody>
            <a:bodyPr wrap="square" lIns="0" tIns="0" rIns="0" bIns="0" rtlCol="0"/>
            <a:lstStyle/>
            <a:p>
              <a:endParaRPr/>
            </a:p>
          </p:txBody>
        </p:sp>
        <p:sp>
          <p:nvSpPr>
            <p:cNvPr id="26" name="object 63">
              <a:extLst>
                <a:ext uri="{FF2B5EF4-FFF2-40B4-BE49-F238E27FC236}">
                  <a16:creationId xmlns:a16="http://schemas.microsoft.com/office/drawing/2014/main" id="{7C86013C-71E2-4F51-A0D7-17C7941E918A}"/>
                </a:ext>
              </a:extLst>
            </p:cNvPr>
            <p:cNvSpPr/>
            <p:nvPr/>
          </p:nvSpPr>
          <p:spPr>
            <a:xfrm>
              <a:off x="1009455" y="6916274"/>
              <a:ext cx="41930" cy="99301"/>
            </a:xfrm>
            <a:prstGeom prst="rect">
              <a:avLst/>
            </a:prstGeom>
            <a:blipFill>
              <a:blip r:embed="rId8" cstate="print"/>
              <a:stretch>
                <a:fillRect/>
              </a:stretch>
            </a:blipFill>
          </p:spPr>
          <p:txBody>
            <a:bodyPr wrap="square" lIns="0" tIns="0" rIns="0" bIns="0" rtlCol="0"/>
            <a:lstStyle/>
            <a:p>
              <a:endParaRPr/>
            </a:p>
          </p:txBody>
        </p:sp>
        <p:sp>
          <p:nvSpPr>
            <p:cNvPr id="27" name="object 64">
              <a:extLst>
                <a:ext uri="{FF2B5EF4-FFF2-40B4-BE49-F238E27FC236}">
                  <a16:creationId xmlns:a16="http://schemas.microsoft.com/office/drawing/2014/main" id="{027E4AFF-98E9-4D3F-9DFE-81D93A528553}"/>
                </a:ext>
              </a:extLst>
            </p:cNvPr>
            <p:cNvSpPr/>
            <p:nvPr/>
          </p:nvSpPr>
          <p:spPr>
            <a:xfrm>
              <a:off x="1026773" y="7030422"/>
              <a:ext cx="54863" cy="20410"/>
            </a:xfrm>
            <a:prstGeom prst="rect">
              <a:avLst/>
            </a:prstGeom>
            <a:blipFill>
              <a:blip r:embed="rId9" cstate="print"/>
              <a:stretch>
                <a:fillRect/>
              </a:stretch>
            </a:blipFill>
          </p:spPr>
          <p:txBody>
            <a:bodyPr wrap="square" lIns="0" tIns="0" rIns="0" bIns="0" rtlCol="0"/>
            <a:lstStyle/>
            <a:p>
              <a:endParaRPr/>
            </a:p>
          </p:txBody>
        </p:sp>
        <p:sp>
          <p:nvSpPr>
            <p:cNvPr id="28" name="object 65">
              <a:extLst>
                <a:ext uri="{FF2B5EF4-FFF2-40B4-BE49-F238E27FC236}">
                  <a16:creationId xmlns:a16="http://schemas.microsoft.com/office/drawing/2014/main" id="{5EB9BBB7-C695-4B43-AC46-C808814425BA}"/>
                </a:ext>
              </a:extLst>
            </p:cNvPr>
            <p:cNvSpPr/>
            <p:nvPr/>
          </p:nvSpPr>
          <p:spPr>
            <a:xfrm>
              <a:off x="1025871" y="6984486"/>
              <a:ext cx="74282" cy="41897"/>
            </a:xfrm>
            <a:prstGeom prst="rect">
              <a:avLst/>
            </a:prstGeom>
            <a:blipFill>
              <a:blip r:embed="rId10" cstate="print"/>
              <a:stretch>
                <a:fillRect/>
              </a:stretch>
            </a:blipFill>
          </p:spPr>
          <p:txBody>
            <a:bodyPr wrap="square" lIns="0" tIns="0" rIns="0" bIns="0" rtlCol="0"/>
            <a:lstStyle/>
            <a:p>
              <a:endParaRPr/>
            </a:p>
          </p:txBody>
        </p:sp>
        <p:sp>
          <p:nvSpPr>
            <p:cNvPr id="29" name="object 66">
              <a:extLst>
                <a:ext uri="{FF2B5EF4-FFF2-40B4-BE49-F238E27FC236}">
                  <a16:creationId xmlns:a16="http://schemas.microsoft.com/office/drawing/2014/main" id="{156740E6-BCAF-4BE9-9862-F2754E7890FD}"/>
                </a:ext>
              </a:extLst>
            </p:cNvPr>
            <p:cNvSpPr/>
            <p:nvPr/>
          </p:nvSpPr>
          <p:spPr>
            <a:xfrm>
              <a:off x="1021553" y="6939630"/>
              <a:ext cx="63372" cy="80352"/>
            </a:xfrm>
            <a:prstGeom prst="rect">
              <a:avLst/>
            </a:prstGeom>
            <a:blipFill>
              <a:blip r:embed="rId11" cstate="print"/>
              <a:stretch>
                <a:fillRect/>
              </a:stretch>
            </a:blipFill>
          </p:spPr>
          <p:txBody>
            <a:bodyPr wrap="square" lIns="0" tIns="0" rIns="0" bIns="0" rtlCol="0"/>
            <a:lstStyle/>
            <a:p>
              <a:endParaRPr/>
            </a:p>
          </p:txBody>
        </p:sp>
        <p:sp>
          <p:nvSpPr>
            <p:cNvPr id="30" name="object 67">
              <a:extLst>
                <a:ext uri="{FF2B5EF4-FFF2-40B4-BE49-F238E27FC236}">
                  <a16:creationId xmlns:a16="http://schemas.microsoft.com/office/drawing/2014/main" id="{D4953610-6EA6-4D87-A58A-23049DB9C024}"/>
                </a:ext>
              </a:extLst>
            </p:cNvPr>
            <p:cNvSpPr/>
            <p:nvPr/>
          </p:nvSpPr>
          <p:spPr>
            <a:xfrm>
              <a:off x="920410" y="7066600"/>
              <a:ext cx="26034" cy="30480"/>
            </a:xfrm>
            <a:custGeom>
              <a:avLst/>
              <a:gdLst/>
              <a:ahLst/>
              <a:cxnLst/>
              <a:rect l="l" t="t" r="r" b="b"/>
              <a:pathLst>
                <a:path w="26034" h="30479">
                  <a:moveTo>
                    <a:pt x="6083" y="0"/>
                  </a:moveTo>
                  <a:lnTo>
                    <a:pt x="0" y="0"/>
                  </a:lnTo>
                  <a:lnTo>
                    <a:pt x="0" y="30035"/>
                  </a:lnTo>
                  <a:lnTo>
                    <a:pt x="6083" y="30035"/>
                  </a:lnTo>
                  <a:lnTo>
                    <a:pt x="6083" y="17830"/>
                  </a:lnTo>
                  <a:lnTo>
                    <a:pt x="25933" y="17830"/>
                  </a:lnTo>
                  <a:lnTo>
                    <a:pt x="25933" y="12115"/>
                  </a:lnTo>
                  <a:lnTo>
                    <a:pt x="6083" y="12115"/>
                  </a:lnTo>
                  <a:lnTo>
                    <a:pt x="6083" y="0"/>
                  </a:lnTo>
                  <a:close/>
                </a:path>
                <a:path w="26034" h="30479">
                  <a:moveTo>
                    <a:pt x="25933" y="17830"/>
                  </a:moveTo>
                  <a:lnTo>
                    <a:pt x="19850" y="17830"/>
                  </a:lnTo>
                  <a:lnTo>
                    <a:pt x="19850" y="30035"/>
                  </a:lnTo>
                  <a:lnTo>
                    <a:pt x="25933" y="30035"/>
                  </a:lnTo>
                  <a:lnTo>
                    <a:pt x="25933" y="17830"/>
                  </a:lnTo>
                  <a:close/>
                </a:path>
                <a:path w="26034" h="30479">
                  <a:moveTo>
                    <a:pt x="25933" y="0"/>
                  </a:moveTo>
                  <a:lnTo>
                    <a:pt x="19850" y="0"/>
                  </a:lnTo>
                  <a:lnTo>
                    <a:pt x="19850" y="12115"/>
                  </a:lnTo>
                  <a:lnTo>
                    <a:pt x="25933" y="12115"/>
                  </a:lnTo>
                  <a:lnTo>
                    <a:pt x="25933" y="0"/>
                  </a:lnTo>
                  <a:close/>
                </a:path>
              </a:pathLst>
            </a:custGeom>
            <a:solidFill>
              <a:srgbClr val="231F20"/>
            </a:solidFill>
          </p:spPr>
          <p:txBody>
            <a:bodyPr wrap="square" lIns="0" tIns="0" rIns="0" bIns="0" rtlCol="0"/>
            <a:lstStyle/>
            <a:p>
              <a:endParaRPr/>
            </a:p>
          </p:txBody>
        </p:sp>
        <p:sp>
          <p:nvSpPr>
            <p:cNvPr id="31" name="object 68">
              <a:extLst>
                <a:ext uri="{FF2B5EF4-FFF2-40B4-BE49-F238E27FC236}">
                  <a16:creationId xmlns:a16="http://schemas.microsoft.com/office/drawing/2014/main" id="{C46B6EB8-717F-43B0-9574-5A8E3586DCAE}"/>
                </a:ext>
              </a:extLst>
            </p:cNvPr>
            <p:cNvSpPr/>
            <p:nvPr/>
          </p:nvSpPr>
          <p:spPr>
            <a:xfrm>
              <a:off x="954790" y="7066593"/>
              <a:ext cx="26034" cy="30480"/>
            </a:xfrm>
            <a:custGeom>
              <a:avLst/>
              <a:gdLst/>
              <a:ahLst/>
              <a:cxnLst/>
              <a:rect l="l" t="t" r="r" b="b"/>
              <a:pathLst>
                <a:path w="26034" h="30479">
                  <a:moveTo>
                    <a:pt x="6096" y="25"/>
                  </a:moveTo>
                  <a:lnTo>
                    <a:pt x="0" y="25"/>
                  </a:lnTo>
                  <a:lnTo>
                    <a:pt x="0" y="25641"/>
                  </a:lnTo>
                  <a:lnTo>
                    <a:pt x="4711" y="30479"/>
                  </a:lnTo>
                  <a:lnTo>
                    <a:pt x="21145" y="30479"/>
                  </a:lnTo>
                  <a:lnTo>
                    <a:pt x="25797" y="25641"/>
                  </a:lnTo>
                  <a:lnTo>
                    <a:pt x="25882" y="24688"/>
                  </a:lnTo>
                  <a:lnTo>
                    <a:pt x="8534" y="24688"/>
                  </a:lnTo>
                  <a:lnTo>
                    <a:pt x="6165" y="22072"/>
                  </a:lnTo>
                  <a:lnTo>
                    <a:pt x="6096" y="25"/>
                  </a:lnTo>
                  <a:close/>
                </a:path>
                <a:path w="26034" h="30479">
                  <a:moveTo>
                    <a:pt x="25882" y="0"/>
                  </a:moveTo>
                  <a:lnTo>
                    <a:pt x="19786" y="0"/>
                  </a:lnTo>
                  <a:lnTo>
                    <a:pt x="19786" y="22072"/>
                  </a:lnTo>
                  <a:lnTo>
                    <a:pt x="17373" y="24688"/>
                  </a:lnTo>
                  <a:lnTo>
                    <a:pt x="25882" y="24688"/>
                  </a:lnTo>
                  <a:lnTo>
                    <a:pt x="25882" y="0"/>
                  </a:lnTo>
                  <a:close/>
                </a:path>
              </a:pathLst>
            </a:custGeom>
            <a:solidFill>
              <a:srgbClr val="231F20"/>
            </a:solidFill>
          </p:spPr>
          <p:txBody>
            <a:bodyPr wrap="square" lIns="0" tIns="0" rIns="0" bIns="0" rtlCol="0"/>
            <a:lstStyle/>
            <a:p>
              <a:endParaRPr/>
            </a:p>
          </p:txBody>
        </p:sp>
        <p:sp>
          <p:nvSpPr>
            <p:cNvPr id="32" name="object 69">
              <a:extLst>
                <a:ext uri="{FF2B5EF4-FFF2-40B4-BE49-F238E27FC236}">
                  <a16:creationId xmlns:a16="http://schemas.microsoft.com/office/drawing/2014/main" id="{F10DBAD3-77AB-4E83-81C1-88C9AF3C7689}"/>
                </a:ext>
              </a:extLst>
            </p:cNvPr>
            <p:cNvSpPr/>
            <p:nvPr/>
          </p:nvSpPr>
          <p:spPr>
            <a:xfrm>
              <a:off x="1013273" y="7066598"/>
              <a:ext cx="45085" cy="30480"/>
            </a:xfrm>
            <a:custGeom>
              <a:avLst/>
              <a:gdLst/>
              <a:ahLst/>
              <a:cxnLst/>
              <a:rect l="l" t="t" r="r" b="b"/>
              <a:pathLst>
                <a:path w="45084" h="30479">
                  <a:moveTo>
                    <a:pt x="6489" y="12"/>
                  </a:moveTo>
                  <a:lnTo>
                    <a:pt x="0" y="12"/>
                  </a:lnTo>
                  <a:lnTo>
                    <a:pt x="10464" y="30035"/>
                  </a:lnTo>
                  <a:lnTo>
                    <a:pt x="15519" y="30035"/>
                  </a:lnTo>
                  <a:lnTo>
                    <a:pt x="18770" y="20650"/>
                  </a:lnTo>
                  <a:lnTo>
                    <a:pt x="13119" y="20650"/>
                  </a:lnTo>
                  <a:lnTo>
                    <a:pt x="6489" y="12"/>
                  </a:lnTo>
                  <a:close/>
                </a:path>
                <a:path w="45084" h="30479">
                  <a:moveTo>
                    <a:pt x="28316" y="10312"/>
                  </a:moveTo>
                  <a:lnTo>
                    <a:pt x="22352" y="10312"/>
                  </a:lnTo>
                  <a:lnTo>
                    <a:pt x="29171" y="30035"/>
                  </a:lnTo>
                  <a:lnTo>
                    <a:pt x="34251" y="30035"/>
                  </a:lnTo>
                  <a:lnTo>
                    <a:pt x="37515" y="20650"/>
                  </a:lnTo>
                  <a:lnTo>
                    <a:pt x="31724" y="20650"/>
                  </a:lnTo>
                  <a:lnTo>
                    <a:pt x="28316" y="10312"/>
                  </a:lnTo>
                  <a:close/>
                </a:path>
                <a:path w="45084" h="30479">
                  <a:moveTo>
                    <a:pt x="24917" y="0"/>
                  </a:moveTo>
                  <a:lnTo>
                    <a:pt x="19934" y="12"/>
                  </a:lnTo>
                  <a:lnTo>
                    <a:pt x="13119" y="20650"/>
                  </a:lnTo>
                  <a:lnTo>
                    <a:pt x="18770" y="20650"/>
                  </a:lnTo>
                  <a:lnTo>
                    <a:pt x="22352" y="10312"/>
                  </a:lnTo>
                  <a:lnTo>
                    <a:pt x="28316" y="10312"/>
                  </a:lnTo>
                  <a:lnTo>
                    <a:pt x="24917" y="0"/>
                  </a:lnTo>
                  <a:close/>
                </a:path>
                <a:path w="45084" h="30479">
                  <a:moveTo>
                    <a:pt x="44691" y="12"/>
                  </a:moveTo>
                  <a:lnTo>
                    <a:pt x="38379" y="12"/>
                  </a:lnTo>
                  <a:lnTo>
                    <a:pt x="31724" y="20650"/>
                  </a:lnTo>
                  <a:lnTo>
                    <a:pt x="37515" y="20650"/>
                  </a:lnTo>
                  <a:lnTo>
                    <a:pt x="44691" y="12"/>
                  </a:lnTo>
                  <a:close/>
                </a:path>
              </a:pathLst>
            </a:custGeom>
            <a:solidFill>
              <a:srgbClr val="231F20"/>
            </a:solidFill>
          </p:spPr>
          <p:txBody>
            <a:bodyPr wrap="square" lIns="0" tIns="0" rIns="0" bIns="0" rtlCol="0"/>
            <a:lstStyle/>
            <a:p>
              <a:endParaRPr/>
            </a:p>
          </p:txBody>
        </p:sp>
        <p:sp>
          <p:nvSpPr>
            <p:cNvPr id="33" name="object 70">
              <a:extLst>
                <a:ext uri="{FF2B5EF4-FFF2-40B4-BE49-F238E27FC236}">
                  <a16:creationId xmlns:a16="http://schemas.microsoft.com/office/drawing/2014/main" id="{0789EA7B-3BF2-4842-A806-BAFCBE9ACBCF}"/>
                </a:ext>
              </a:extLst>
            </p:cNvPr>
            <p:cNvSpPr/>
            <p:nvPr/>
          </p:nvSpPr>
          <p:spPr>
            <a:xfrm>
              <a:off x="1062878" y="7066614"/>
              <a:ext cx="22860" cy="30480"/>
            </a:xfrm>
            <a:custGeom>
              <a:avLst/>
              <a:gdLst/>
              <a:ahLst/>
              <a:cxnLst/>
              <a:rect l="l" t="t" r="r" b="b"/>
              <a:pathLst>
                <a:path w="22859" h="30479">
                  <a:moveTo>
                    <a:pt x="22110" y="0"/>
                  </a:moveTo>
                  <a:lnTo>
                    <a:pt x="0" y="0"/>
                  </a:lnTo>
                  <a:lnTo>
                    <a:pt x="0" y="29997"/>
                  </a:lnTo>
                  <a:lnTo>
                    <a:pt x="22682" y="29997"/>
                  </a:lnTo>
                  <a:lnTo>
                    <a:pt x="22682" y="24523"/>
                  </a:lnTo>
                  <a:lnTo>
                    <a:pt x="6019" y="24523"/>
                  </a:lnTo>
                  <a:lnTo>
                    <a:pt x="6019" y="17094"/>
                  </a:lnTo>
                  <a:lnTo>
                    <a:pt x="17094" y="17094"/>
                  </a:lnTo>
                  <a:lnTo>
                    <a:pt x="17094" y="11620"/>
                  </a:lnTo>
                  <a:lnTo>
                    <a:pt x="6019" y="11620"/>
                  </a:lnTo>
                  <a:lnTo>
                    <a:pt x="6019" y="5473"/>
                  </a:lnTo>
                  <a:lnTo>
                    <a:pt x="22110" y="5473"/>
                  </a:lnTo>
                  <a:lnTo>
                    <a:pt x="22110" y="0"/>
                  </a:lnTo>
                  <a:close/>
                </a:path>
              </a:pathLst>
            </a:custGeom>
            <a:solidFill>
              <a:srgbClr val="231F20"/>
            </a:solidFill>
          </p:spPr>
          <p:txBody>
            <a:bodyPr wrap="square" lIns="0" tIns="0" rIns="0" bIns="0" rtlCol="0"/>
            <a:lstStyle/>
            <a:p>
              <a:endParaRPr/>
            </a:p>
          </p:txBody>
        </p:sp>
        <p:sp>
          <p:nvSpPr>
            <p:cNvPr id="34" name="object 71">
              <a:extLst>
                <a:ext uri="{FF2B5EF4-FFF2-40B4-BE49-F238E27FC236}">
                  <a16:creationId xmlns:a16="http://schemas.microsoft.com/office/drawing/2014/main" id="{62C7318E-38A7-4D71-9A83-DC823EEE8678}"/>
                </a:ext>
              </a:extLst>
            </p:cNvPr>
            <p:cNvSpPr/>
            <p:nvPr/>
          </p:nvSpPr>
          <p:spPr>
            <a:xfrm>
              <a:off x="1092838" y="7081596"/>
              <a:ext cx="6350" cy="0"/>
            </a:xfrm>
            <a:custGeom>
              <a:avLst/>
              <a:gdLst/>
              <a:ahLst/>
              <a:cxnLst/>
              <a:rect l="l" t="t" r="r" b="b"/>
              <a:pathLst>
                <a:path w="6350">
                  <a:moveTo>
                    <a:pt x="0" y="0"/>
                  </a:moveTo>
                  <a:lnTo>
                    <a:pt x="6007" y="0"/>
                  </a:lnTo>
                </a:path>
              </a:pathLst>
            </a:custGeom>
            <a:ln w="29984">
              <a:solidFill>
                <a:srgbClr val="231F20"/>
              </a:solidFill>
            </a:ln>
          </p:spPr>
          <p:txBody>
            <a:bodyPr wrap="square" lIns="0" tIns="0" rIns="0" bIns="0" rtlCol="0"/>
            <a:lstStyle/>
            <a:p>
              <a:endParaRPr/>
            </a:p>
          </p:txBody>
        </p:sp>
        <p:sp>
          <p:nvSpPr>
            <p:cNvPr id="35" name="object 72">
              <a:extLst>
                <a:ext uri="{FF2B5EF4-FFF2-40B4-BE49-F238E27FC236}">
                  <a16:creationId xmlns:a16="http://schemas.microsoft.com/office/drawing/2014/main" id="{46A4810B-1A94-4303-9A76-2701393531F4}"/>
                </a:ext>
              </a:extLst>
            </p:cNvPr>
            <p:cNvSpPr/>
            <p:nvPr/>
          </p:nvSpPr>
          <p:spPr>
            <a:xfrm>
              <a:off x="983769" y="7066600"/>
              <a:ext cx="32384" cy="30480"/>
            </a:xfrm>
            <a:custGeom>
              <a:avLst/>
              <a:gdLst/>
              <a:ahLst/>
              <a:cxnLst/>
              <a:rect l="l" t="t" r="r" b="b"/>
              <a:pathLst>
                <a:path w="32384" h="30479">
                  <a:moveTo>
                    <a:pt x="18554" y="0"/>
                  </a:moveTo>
                  <a:lnTo>
                    <a:pt x="13220" y="0"/>
                  </a:lnTo>
                  <a:lnTo>
                    <a:pt x="0" y="30010"/>
                  </a:lnTo>
                  <a:lnTo>
                    <a:pt x="6210" y="30010"/>
                  </a:lnTo>
                  <a:lnTo>
                    <a:pt x="8953" y="23761"/>
                  </a:lnTo>
                  <a:lnTo>
                    <a:pt x="29030" y="23761"/>
                  </a:lnTo>
                  <a:lnTo>
                    <a:pt x="26653" y="18351"/>
                  </a:lnTo>
                  <a:lnTo>
                    <a:pt x="11214" y="18351"/>
                  </a:lnTo>
                  <a:lnTo>
                    <a:pt x="11506" y="17653"/>
                  </a:lnTo>
                  <a:lnTo>
                    <a:pt x="15811" y="7594"/>
                  </a:lnTo>
                  <a:lnTo>
                    <a:pt x="21927" y="7594"/>
                  </a:lnTo>
                  <a:lnTo>
                    <a:pt x="18669" y="177"/>
                  </a:lnTo>
                  <a:lnTo>
                    <a:pt x="18554" y="0"/>
                  </a:lnTo>
                  <a:close/>
                </a:path>
                <a:path w="32384" h="30479">
                  <a:moveTo>
                    <a:pt x="29030" y="23761"/>
                  </a:moveTo>
                  <a:lnTo>
                    <a:pt x="22694" y="23761"/>
                  </a:lnTo>
                  <a:lnTo>
                    <a:pt x="25387" y="30010"/>
                  </a:lnTo>
                  <a:lnTo>
                    <a:pt x="31775" y="30010"/>
                  </a:lnTo>
                  <a:lnTo>
                    <a:pt x="29030" y="23761"/>
                  </a:lnTo>
                  <a:close/>
                </a:path>
                <a:path w="32384" h="30479">
                  <a:moveTo>
                    <a:pt x="21927" y="7594"/>
                  </a:moveTo>
                  <a:lnTo>
                    <a:pt x="15811" y="7594"/>
                  </a:lnTo>
                  <a:lnTo>
                    <a:pt x="20154" y="17653"/>
                  </a:lnTo>
                  <a:lnTo>
                    <a:pt x="20421" y="18351"/>
                  </a:lnTo>
                  <a:lnTo>
                    <a:pt x="26653" y="18351"/>
                  </a:lnTo>
                  <a:lnTo>
                    <a:pt x="21927" y="7594"/>
                  </a:lnTo>
                  <a:close/>
                </a:path>
              </a:pathLst>
            </a:custGeom>
            <a:solidFill>
              <a:srgbClr val="231F20"/>
            </a:solidFill>
          </p:spPr>
          <p:txBody>
            <a:bodyPr wrap="square" lIns="0" tIns="0" rIns="0" bIns="0" rtlCol="0"/>
            <a:lstStyle/>
            <a:p>
              <a:endParaRPr/>
            </a:p>
          </p:txBody>
        </p:sp>
      </p:grpSp>
      <p:grpSp>
        <p:nvGrpSpPr>
          <p:cNvPr id="36" name="组合 35">
            <a:extLst>
              <a:ext uri="{FF2B5EF4-FFF2-40B4-BE49-F238E27FC236}">
                <a16:creationId xmlns:a16="http://schemas.microsoft.com/office/drawing/2014/main" id="{C188E375-1A6A-4915-BFE1-B68B74809061}"/>
              </a:ext>
            </a:extLst>
          </p:cNvPr>
          <p:cNvGrpSpPr/>
          <p:nvPr/>
        </p:nvGrpSpPr>
        <p:grpSpPr>
          <a:xfrm>
            <a:off x="1922136" y="5480409"/>
            <a:ext cx="1036159" cy="1042936"/>
            <a:chOff x="1922136" y="6488856"/>
            <a:chExt cx="1036159" cy="1042936"/>
          </a:xfrm>
        </p:grpSpPr>
        <p:sp>
          <p:nvSpPr>
            <p:cNvPr id="37" name="object 57">
              <a:extLst>
                <a:ext uri="{FF2B5EF4-FFF2-40B4-BE49-F238E27FC236}">
                  <a16:creationId xmlns:a16="http://schemas.microsoft.com/office/drawing/2014/main" id="{65D5043A-BCA1-47D7-8B1D-5F9A04E900E4}"/>
                </a:ext>
              </a:extLst>
            </p:cNvPr>
            <p:cNvSpPr/>
            <p:nvPr/>
          </p:nvSpPr>
          <p:spPr>
            <a:xfrm>
              <a:off x="1922136" y="6488856"/>
              <a:ext cx="1036159" cy="1042936"/>
            </a:xfrm>
            <a:prstGeom prst="rect">
              <a:avLst/>
            </a:prstGeom>
            <a:blipFill>
              <a:blip r:embed="rId12" cstate="print"/>
              <a:stretch>
                <a:fillRect/>
              </a:stretch>
            </a:blipFill>
          </p:spPr>
          <p:txBody>
            <a:bodyPr wrap="square" lIns="0" tIns="0" rIns="0" bIns="0" rtlCol="0"/>
            <a:lstStyle/>
            <a:p>
              <a:endParaRPr/>
            </a:p>
          </p:txBody>
        </p:sp>
        <p:sp>
          <p:nvSpPr>
            <p:cNvPr id="38" name="object 73">
              <a:extLst>
                <a:ext uri="{FF2B5EF4-FFF2-40B4-BE49-F238E27FC236}">
                  <a16:creationId xmlns:a16="http://schemas.microsoft.com/office/drawing/2014/main" id="{FFE4565A-CBD1-455E-BD8B-38EA1058DA6D}"/>
                </a:ext>
              </a:extLst>
            </p:cNvPr>
            <p:cNvSpPr/>
            <p:nvPr/>
          </p:nvSpPr>
          <p:spPr>
            <a:xfrm>
              <a:off x="2330470" y="6899410"/>
              <a:ext cx="220345" cy="214629"/>
            </a:xfrm>
            <a:custGeom>
              <a:avLst/>
              <a:gdLst/>
              <a:ahLst/>
              <a:cxnLst/>
              <a:rect l="l" t="t" r="r" b="b"/>
              <a:pathLst>
                <a:path w="220344" h="214629">
                  <a:moveTo>
                    <a:pt x="192887" y="0"/>
                  </a:moveTo>
                  <a:lnTo>
                    <a:pt x="27355" y="0"/>
                  </a:lnTo>
                  <a:lnTo>
                    <a:pt x="16705" y="2149"/>
                  </a:lnTo>
                  <a:lnTo>
                    <a:pt x="8010" y="8010"/>
                  </a:lnTo>
                  <a:lnTo>
                    <a:pt x="2149" y="16705"/>
                  </a:lnTo>
                  <a:lnTo>
                    <a:pt x="0" y="27355"/>
                  </a:lnTo>
                  <a:lnTo>
                    <a:pt x="0" y="187185"/>
                  </a:lnTo>
                  <a:lnTo>
                    <a:pt x="2149" y="197835"/>
                  </a:lnTo>
                  <a:lnTo>
                    <a:pt x="8010" y="206530"/>
                  </a:lnTo>
                  <a:lnTo>
                    <a:pt x="16705" y="212392"/>
                  </a:lnTo>
                  <a:lnTo>
                    <a:pt x="27355" y="214541"/>
                  </a:lnTo>
                  <a:lnTo>
                    <a:pt x="192887" y="214541"/>
                  </a:lnTo>
                  <a:lnTo>
                    <a:pt x="203530" y="212392"/>
                  </a:lnTo>
                  <a:lnTo>
                    <a:pt x="212221" y="206530"/>
                  </a:lnTo>
                  <a:lnTo>
                    <a:pt x="218081" y="197835"/>
                  </a:lnTo>
                  <a:lnTo>
                    <a:pt x="220230" y="187185"/>
                  </a:lnTo>
                  <a:lnTo>
                    <a:pt x="220230" y="27355"/>
                  </a:lnTo>
                  <a:lnTo>
                    <a:pt x="218081" y="16705"/>
                  </a:lnTo>
                  <a:lnTo>
                    <a:pt x="212221" y="8010"/>
                  </a:lnTo>
                  <a:lnTo>
                    <a:pt x="203530" y="2149"/>
                  </a:lnTo>
                  <a:lnTo>
                    <a:pt x="192887" y="0"/>
                  </a:lnTo>
                  <a:close/>
                </a:path>
              </a:pathLst>
            </a:custGeom>
            <a:solidFill>
              <a:srgbClr val="FFFFFF"/>
            </a:solidFill>
          </p:spPr>
          <p:txBody>
            <a:bodyPr wrap="square" lIns="0" tIns="0" rIns="0" bIns="0" rtlCol="0"/>
            <a:lstStyle/>
            <a:p>
              <a:endParaRPr/>
            </a:p>
          </p:txBody>
        </p:sp>
        <p:sp>
          <p:nvSpPr>
            <p:cNvPr id="39" name="object 74">
              <a:extLst>
                <a:ext uri="{FF2B5EF4-FFF2-40B4-BE49-F238E27FC236}">
                  <a16:creationId xmlns:a16="http://schemas.microsoft.com/office/drawing/2014/main" id="{17346E2C-4E63-43DC-969A-F07CB6902423}"/>
                </a:ext>
              </a:extLst>
            </p:cNvPr>
            <p:cNvSpPr/>
            <p:nvPr/>
          </p:nvSpPr>
          <p:spPr>
            <a:xfrm>
              <a:off x="2364873" y="6939630"/>
              <a:ext cx="63802" cy="80365"/>
            </a:xfrm>
            <a:prstGeom prst="rect">
              <a:avLst/>
            </a:prstGeom>
            <a:blipFill>
              <a:blip r:embed="rId4" cstate="print"/>
              <a:stretch>
                <a:fillRect/>
              </a:stretch>
            </a:blipFill>
          </p:spPr>
          <p:txBody>
            <a:bodyPr wrap="square" lIns="0" tIns="0" rIns="0" bIns="0" rtlCol="0"/>
            <a:lstStyle/>
            <a:p>
              <a:endParaRPr/>
            </a:p>
          </p:txBody>
        </p:sp>
        <p:sp>
          <p:nvSpPr>
            <p:cNvPr id="40" name="object 75">
              <a:extLst>
                <a:ext uri="{FF2B5EF4-FFF2-40B4-BE49-F238E27FC236}">
                  <a16:creationId xmlns:a16="http://schemas.microsoft.com/office/drawing/2014/main" id="{13CDB02E-772A-4120-BE9E-53F4D9F9390E}"/>
                </a:ext>
              </a:extLst>
            </p:cNvPr>
            <p:cNvSpPr/>
            <p:nvPr/>
          </p:nvSpPr>
          <p:spPr>
            <a:xfrm>
              <a:off x="2368553" y="7030384"/>
              <a:ext cx="54927" cy="17978"/>
            </a:xfrm>
            <a:prstGeom prst="rect">
              <a:avLst/>
            </a:prstGeom>
            <a:blipFill>
              <a:blip r:embed="rId13" cstate="print"/>
              <a:stretch>
                <a:fillRect/>
              </a:stretch>
            </a:blipFill>
          </p:spPr>
          <p:txBody>
            <a:bodyPr wrap="square" lIns="0" tIns="0" rIns="0" bIns="0" rtlCol="0"/>
            <a:lstStyle/>
            <a:p>
              <a:endParaRPr/>
            </a:p>
          </p:txBody>
        </p:sp>
        <p:sp>
          <p:nvSpPr>
            <p:cNvPr id="41" name="object 76">
              <a:extLst>
                <a:ext uri="{FF2B5EF4-FFF2-40B4-BE49-F238E27FC236}">
                  <a16:creationId xmlns:a16="http://schemas.microsoft.com/office/drawing/2014/main" id="{8004E177-88BB-4E1D-A985-1215C16810C2}"/>
                </a:ext>
              </a:extLst>
            </p:cNvPr>
            <p:cNvSpPr/>
            <p:nvPr/>
          </p:nvSpPr>
          <p:spPr>
            <a:xfrm>
              <a:off x="2349973" y="6984588"/>
              <a:ext cx="74460" cy="41833"/>
            </a:xfrm>
            <a:prstGeom prst="rect">
              <a:avLst/>
            </a:prstGeom>
            <a:blipFill>
              <a:blip r:embed="rId14" cstate="print"/>
              <a:stretch>
                <a:fillRect/>
              </a:stretch>
            </a:blipFill>
          </p:spPr>
          <p:txBody>
            <a:bodyPr wrap="square" lIns="0" tIns="0" rIns="0" bIns="0" rtlCol="0"/>
            <a:lstStyle/>
            <a:p>
              <a:endParaRPr/>
            </a:p>
          </p:txBody>
        </p:sp>
        <p:sp>
          <p:nvSpPr>
            <p:cNvPr id="42" name="object 77">
              <a:extLst>
                <a:ext uri="{FF2B5EF4-FFF2-40B4-BE49-F238E27FC236}">
                  <a16:creationId xmlns:a16="http://schemas.microsoft.com/office/drawing/2014/main" id="{39C9E12D-948A-4493-97B8-706070AE4138}"/>
                </a:ext>
              </a:extLst>
            </p:cNvPr>
            <p:cNvSpPr/>
            <p:nvPr/>
          </p:nvSpPr>
          <p:spPr>
            <a:xfrm>
              <a:off x="2398716" y="6916274"/>
              <a:ext cx="39201" cy="99237"/>
            </a:xfrm>
            <a:prstGeom prst="rect">
              <a:avLst/>
            </a:prstGeom>
            <a:blipFill>
              <a:blip r:embed="rId15" cstate="print"/>
              <a:stretch>
                <a:fillRect/>
              </a:stretch>
            </a:blipFill>
          </p:spPr>
          <p:txBody>
            <a:bodyPr wrap="square" lIns="0" tIns="0" rIns="0" bIns="0" rtlCol="0"/>
            <a:lstStyle/>
            <a:p>
              <a:endParaRPr/>
            </a:p>
          </p:txBody>
        </p:sp>
        <p:sp>
          <p:nvSpPr>
            <p:cNvPr id="43" name="object 78">
              <a:extLst>
                <a:ext uri="{FF2B5EF4-FFF2-40B4-BE49-F238E27FC236}">
                  <a16:creationId xmlns:a16="http://schemas.microsoft.com/office/drawing/2014/main" id="{97E55FB4-27F9-4931-A4F2-B5626A73F286}"/>
                </a:ext>
              </a:extLst>
            </p:cNvPr>
            <p:cNvSpPr/>
            <p:nvPr/>
          </p:nvSpPr>
          <p:spPr>
            <a:xfrm>
              <a:off x="2440418" y="6916274"/>
              <a:ext cx="41940" cy="99301"/>
            </a:xfrm>
            <a:prstGeom prst="rect">
              <a:avLst/>
            </a:prstGeom>
            <a:blipFill>
              <a:blip r:embed="rId16" cstate="print"/>
              <a:stretch>
                <a:fillRect/>
              </a:stretch>
            </a:blipFill>
          </p:spPr>
          <p:txBody>
            <a:bodyPr wrap="square" lIns="0" tIns="0" rIns="0" bIns="0" rtlCol="0"/>
            <a:lstStyle/>
            <a:p>
              <a:endParaRPr/>
            </a:p>
          </p:txBody>
        </p:sp>
        <p:sp>
          <p:nvSpPr>
            <p:cNvPr id="44" name="object 79">
              <a:extLst>
                <a:ext uri="{FF2B5EF4-FFF2-40B4-BE49-F238E27FC236}">
                  <a16:creationId xmlns:a16="http://schemas.microsoft.com/office/drawing/2014/main" id="{4C8A30BF-643D-483A-9A34-647DB16D904A}"/>
                </a:ext>
              </a:extLst>
            </p:cNvPr>
            <p:cNvSpPr/>
            <p:nvPr/>
          </p:nvSpPr>
          <p:spPr>
            <a:xfrm>
              <a:off x="2457733" y="7030422"/>
              <a:ext cx="54863" cy="20410"/>
            </a:xfrm>
            <a:prstGeom prst="rect">
              <a:avLst/>
            </a:prstGeom>
            <a:blipFill>
              <a:blip r:embed="rId17" cstate="print"/>
              <a:stretch>
                <a:fillRect/>
              </a:stretch>
            </a:blipFill>
          </p:spPr>
          <p:txBody>
            <a:bodyPr wrap="square" lIns="0" tIns="0" rIns="0" bIns="0" rtlCol="0"/>
            <a:lstStyle/>
            <a:p>
              <a:endParaRPr/>
            </a:p>
          </p:txBody>
        </p:sp>
        <p:sp>
          <p:nvSpPr>
            <p:cNvPr id="45" name="object 80">
              <a:extLst>
                <a:ext uri="{FF2B5EF4-FFF2-40B4-BE49-F238E27FC236}">
                  <a16:creationId xmlns:a16="http://schemas.microsoft.com/office/drawing/2014/main" id="{7C73F187-496D-4CCC-926A-AF77DCB06A65}"/>
                </a:ext>
              </a:extLst>
            </p:cNvPr>
            <p:cNvSpPr/>
            <p:nvPr/>
          </p:nvSpPr>
          <p:spPr>
            <a:xfrm>
              <a:off x="2456844" y="6984486"/>
              <a:ext cx="74256" cy="41897"/>
            </a:xfrm>
            <a:prstGeom prst="rect">
              <a:avLst/>
            </a:prstGeom>
            <a:blipFill>
              <a:blip r:embed="rId18" cstate="print"/>
              <a:stretch>
                <a:fillRect/>
              </a:stretch>
            </a:blipFill>
          </p:spPr>
          <p:txBody>
            <a:bodyPr wrap="square" lIns="0" tIns="0" rIns="0" bIns="0" rtlCol="0"/>
            <a:lstStyle/>
            <a:p>
              <a:endParaRPr/>
            </a:p>
          </p:txBody>
        </p:sp>
        <p:sp>
          <p:nvSpPr>
            <p:cNvPr id="46" name="object 81">
              <a:extLst>
                <a:ext uri="{FF2B5EF4-FFF2-40B4-BE49-F238E27FC236}">
                  <a16:creationId xmlns:a16="http://schemas.microsoft.com/office/drawing/2014/main" id="{2BEBEEAB-BEC2-4BA4-8BE0-86E2264CC7BA}"/>
                </a:ext>
              </a:extLst>
            </p:cNvPr>
            <p:cNvSpPr/>
            <p:nvPr/>
          </p:nvSpPr>
          <p:spPr>
            <a:xfrm>
              <a:off x="2452526" y="6939630"/>
              <a:ext cx="63360" cy="80352"/>
            </a:xfrm>
            <a:prstGeom prst="rect">
              <a:avLst/>
            </a:prstGeom>
            <a:blipFill>
              <a:blip r:embed="rId11" cstate="print"/>
              <a:stretch>
                <a:fillRect/>
              </a:stretch>
            </a:blipFill>
          </p:spPr>
          <p:txBody>
            <a:bodyPr wrap="square" lIns="0" tIns="0" rIns="0" bIns="0" rtlCol="0"/>
            <a:lstStyle/>
            <a:p>
              <a:endParaRPr/>
            </a:p>
          </p:txBody>
        </p:sp>
        <p:sp>
          <p:nvSpPr>
            <p:cNvPr id="47" name="object 82">
              <a:extLst>
                <a:ext uri="{FF2B5EF4-FFF2-40B4-BE49-F238E27FC236}">
                  <a16:creationId xmlns:a16="http://schemas.microsoft.com/office/drawing/2014/main" id="{5E89E8BD-528D-416D-99AB-A9AD1E316F84}"/>
                </a:ext>
              </a:extLst>
            </p:cNvPr>
            <p:cNvSpPr/>
            <p:nvPr/>
          </p:nvSpPr>
          <p:spPr>
            <a:xfrm>
              <a:off x="2351380" y="7066600"/>
              <a:ext cx="26034" cy="30480"/>
            </a:xfrm>
            <a:custGeom>
              <a:avLst/>
              <a:gdLst/>
              <a:ahLst/>
              <a:cxnLst/>
              <a:rect l="l" t="t" r="r" b="b"/>
              <a:pathLst>
                <a:path w="26035" h="30479">
                  <a:moveTo>
                    <a:pt x="6083" y="0"/>
                  </a:moveTo>
                  <a:lnTo>
                    <a:pt x="0" y="0"/>
                  </a:lnTo>
                  <a:lnTo>
                    <a:pt x="0" y="30035"/>
                  </a:lnTo>
                  <a:lnTo>
                    <a:pt x="6083" y="30035"/>
                  </a:lnTo>
                  <a:lnTo>
                    <a:pt x="6083" y="17830"/>
                  </a:lnTo>
                  <a:lnTo>
                    <a:pt x="25933" y="17830"/>
                  </a:lnTo>
                  <a:lnTo>
                    <a:pt x="25933" y="12115"/>
                  </a:lnTo>
                  <a:lnTo>
                    <a:pt x="6083" y="12115"/>
                  </a:lnTo>
                  <a:lnTo>
                    <a:pt x="6083" y="0"/>
                  </a:lnTo>
                  <a:close/>
                </a:path>
                <a:path w="26035" h="30479">
                  <a:moveTo>
                    <a:pt x="25933" y="17830"/>
                  </a:moveTo>
                  <a:lnTo>
                    <a:pt x="19850" y="17830"/>
                  </a:lnTo>
                  <a:lnTo>
                    <a:pt x="19850" y="30035"/>
                  </a:lnTo>
                  <a:lnTo>
                    <a:pt x="25933" y="30035"/>
                  </a:lnTo>
                  <a:lnTo>
                    <a:pt x="25933" y="17830"/>
                  </a:lnTo>
                  <a:close/>
                </a:path>
                <a:path w="26035" h="30479">
                  <a:moveTo>
                    <a:pt x="25933" y="0"/>
                  </a:moveTo>
                  <a:lnTo>
                    <a:pt x="19850" y="0"/>
                  </a:lnTo>
                  <a:lnTo>
                    <a:pt x="19850" y="12115"/>
                  </a:lnTo>
                  <a:lnTo>
                    <a:pt x="25933" y="12115"/>
                  </a:lnTo>
                  <a:lnTo>
                    <a:pt x="25933" y="0"/>
                  </a:lnTo>
                  <a:close/>
                </a:path>
              </a:pathLst>
            </a:custGeom>
            <a:solidFill>
              <a:srgbClr val="231F20"/>
            </a:solidFill>
          </p:spPr>
          <p:txBody>
            <a:bodyPr wrap="square" lIns="0" tIns="0" rIns="0" bIns="0" rtlCol="0"/>
            <a:lstStyle/>
            <a:p>
              <a:endParaRPr/>
            </a:p>
          </p:txBody>
        </p:sp>
        <p:sp>
          <p:nvSpPr>
            <p:cNvPr id="48" name="object 83">
              <a:extLst>
                <a:ext uri="{FF2B5EF4-FFF2-40B4-BE49-F238E27FC236}">
                  <a16:creationId xmlns:a16="http://schemas.microsoft.com/office/drawing/2014/main" id="{499665AD-576F-4C11-9D2F-440886B41642}"/>
                </a:ext>
              </a:extLst>
            </p:cNvPr>
            <p:cNvSpPr/>
            <p:nvPr/>
          </p:nvSpPr>
          <p:spPr>
            <a:xfrm>
              <a:off x="2385760" y="7066593"/>
              <a:ext cx="26034" cy="30480"/>
            </a:xfrm>
            <a:custGeom>
              <a:avLst/>
              <a:gdLst/>
              <a:ahLst/>
              <a:cxnLst/>
              <a:rect l="l" t="t" r="r" b="b"/>
              <a:pathLst>
                <a:path w="26035" h="30479">
                  <a:moveTo>
                    <a:pt x="6095" y="25"/>
                  </a:moveTo>
                  <a:lnTo>
                    <a:pt x="0" y="25"/>
                  </a:lnTo>
                  <a:lnTo>
                    <a:pt x="0" y="25641"/>
                  </a:lnTo>
                  <a:lnTo>
                    <a:pt x="4698" y="30479"/>
                  </a:lnTo>
                  <a:lnTo>
                    <a:pt x="21132" y="30479"/>
                  </a:lnTo>
                  <a:lnTo>
                    <a:pt x="25784" y="25641"/>
                  </a:lnTo>
                  <a:lnTo>
                    <a:pt x="25869" y="24688"/>
                  </a:lnTo>
                  <a:lnTo>
                    <a:pt x="8534" y="24688"/>
                  </a:lnTo>
                  <a:lnTo>
                    <a:pt x="6165" y="22072"/>
                  </a:lnTo>
                  <a:lnTo>
                    <a:pt x="6095" y="25"/>
                  </a:lnTo>
                  <a:close/>
                </a:path>
                <a:path w="26035" h="30479">
                  <a:moveTo>
                    <a:pt x="25869" y="0"/>
                  </a:moveTo>
                  <a:lnTo>
                    <a:pt x="19786" y="0"/>
                  </a:lnTo>
                  <a:lnTo>
                    <a:pt x="19786" y="22072"/>
                  </a:lnTo>
                  <a:lnTo>
                    <a:pt x="17373" y="24688"/>
                  </a:lnTo>
                  <a:lnTo>
                    <a:pt x="25869" y="24688"/>
                  </a:lnTo>
                  <a:lnTo>
                    <a:pt x="25869" y="0"/>
                  </a:lnTo>
                  <a:close/>
                </a:path>
              </a:pathLst>
            </a:custGeom>
            <a:solidFill>
              <a:srgbClr val="231F20"/>
            </a:solidFill>
          </p:spPr>
          <p:txBody>
            <a:bodyPr wrap="square" lIns="0" tIns="0" rIns="0" bIns="0" rtlCol="0"/>
            <a:lstStyle/>
            <a:p>
              <a:endParaRPr/>
            </a:p>
          </p:txBody>
        </p:sp>
        <p:sp>
          <p:nvSpPr>
            <p:cNvPr id="49" name="object 84">
              <a:extLst>
                <a:ext uri="{FF2B5EF4-FFF2-40B4-BE49-F238E27FC236}">
                  <a16:creationId xmlns:a16="http://schemas.microsoft.com/office/drawing/2014/main" id="{263C1082-A3A5-4B2B-BF41-556E850DD040}"/>
                </a:ext>
              </a:extLst>
            </p:cNvPr>
            <p:cNvSpPr/>
            <p:nvPr/>
          </p:nvSpPr>
          <p:spPr>
            <a:xfrm>
              <a:off x="2444243" y="7066598"/>
              <a:ext cx="45085" cy="30480"/>
            </a:xfrm>
            <a:custGeom>
              <a:avLst/>
              <a:gdLst/>
              <a:ahLst/>
              <a:cxnLst/>
              <a:rect l="l" t="t" r="r" b="b"/>
              <a:pathLst>
                <a:path w="45085" h="30479">
                  <a:moveTo>
                    <a:pt x="6489" y="12"/>
                  </a:moveTo>
                  <a:lnTo>
                    <a:pt x="0" y="12"/>
                  </a:lnTo>
                  <a:lnTo>
                    <a:pt x="10464" y="30035"/>
                  </a:lnTo>
                  <a:lnTo>
                    <a:pt x="15519" y="30035"/>
                  </a:lnTo>
                  <a:lnTo>
                    <a:pt x="18764" y="20650"/>
                  </a:lnTo>
                  <a:lnTo>
                    <a:pt x="13119" y="20650"/>
                  </a:lnTo>
                  <a:lnTo>
                    <a:pt x="6489" y="12"/>
                  </a:lnTo>
                  <a:close/>
                </a:path>
                <a:path w="45085" h="30479">
                  <a:moveTo>
                    <a:pt x="28316" y="10312"/>
                  </a:moveTo>
                  <a:lnTo>
                    <a:pt x="22339" y="10312"/>
                  </a:lnTo>
                  <a:lnTo>
                    <a:pt x="29171" y="30035"/>
                  </a:lnTo>
                  <a:lnTo>
                    <a:pt x="34251" y="30035"/>
                  </a:lnTo>
                  <a:lnTo>
                    <a:pt x="37515" y="20650"/>
                  </a:lnTo>
                  <a:lnTo>
                    <a:pt x="31724" y="20650"/>
                  </a:lnTo>
                  <a:lnTo>
                    <a:pt x="28316" y="10312"/>
                  </a:lnTo>
                  <a:close/>
                </a:path>
                <a:path w="45085" h="30479">
                  <a:moveTo>
                    <a:pt x="24917" y="0"/>
                  </a:moveTo>
                  <a:lnTo>
                    <a:pt x="19934" y="12"/>
                  </a:lnTo>
                  <a:lnTo>
                    <a:pt x="13119" y="20650"/>
                  </a:lnTo>
                  <a:lnTo>
                    <a:pt x="18764" y="20650"/>
                  </a:lnTo>
                  <a:lnTo>
                    <a:pt x="22339" y="10312"/>
                  </a:lnTo>
                  <a:lnTo>
                    <a:pt x="28316" y="10312"/>
                  </a:lnTo>
                  <a:lnTo>
                    <a:pt x="24917" y="0"/>
                  </a:lnTo>
                  <a:close/>
                </a:path>
                <a:path w="45085" h="30479">
                  <a:moveTo>
                    <a:pt x="44691" y="12"/>
                  </a:moveTo>
                  <a:lnTo>
                    <a:pt x="38366" y="12"/>
                  </a:lnTo>
                  <a:lnTo>
                    <a:pt x="31724" y="20650"/>
                  </a:lnTo>
                  <a:lnTo>
                    <a:pt x="37515" y="20650"/>
                  </a:lnTo>
                  <a:lnTo>
                    <a:pt x="44691" y="12"/>
                  </a:lnTo>
                  <a:close/>
                </a:path>
              </a:pathLst>
            </a:custGeom>
            <a:solidFill>
              <a:srgbClr val="231F20"/>
            </a:solidFill>
          </p:spPr>
          <p:txBody>
            <a:bodyPr wrap="square" lIns="0" tIns="0" rIns="0" bIns="0" rtlCol="0"/>
            <a:lstStyle/>
            <a:p>
              <a:endParaRPr/>
            </a:p>
          </p:txBody>
        </p:sp>
        <p:sp>
          <p:nvSpPr>
            <p:cNvPr id="50" name="object 85">
              <a:extLst>
                <a:ext uri="{FF2B5EF4-FFF2-40B4-BE49-F238E27FC236}">
                  <a16:creationId xmlns:a16="http://schemas.microsoft.com/office/drawing/2014/main" id="{2FE3E1AB-DCCB-4040-8334-878E559924CD}"/>
                </a:ext>
              </a:extLst>
            </p:cNvPr>
            <p:cNvSpPr/>
            <p:nvPr/>
          </p:nvSpPr>
          <p:spPr>
            <a:xfrm>
              <a:off x="2493848" y="7066614"/>
              <a:ext cx="22860" cy="30480"/>
            </a:xfrm>
            <a:custGeom>
              <a:avLst/>
              <a:gdLst/>
              <a:ahLst/>
              <a:cxnLst/>
              <a:rect l="l" t="t" r="r" b="b"/>
              <a:pathLst>
                <a:path w="22860" h="30479">
                  <a:moveTo>
                    <a:pt x="22110" y="0"/>
                  </a:moveTo>
                  <a:lnTo>
                    <a:pt x="0" y="0"/>
                  </a:lnTo>
                  <a:lnTo>
                    <a:pt x="0" y="29997"/>
                  </a:lnTo>
                  <a:lnTo>
                    <a:pt x="22682" y="29997"/>
                  </a:lnTo>
                  <a:lnTo>
                    <a:pt x="22682" y="24523"/>
                  </a:lnTo>
                  <a:lnTo>
                    <a:pt x="6019" y="24523"/>
                  </a:lnTo>
                  <a:lnTo>
                    <a:pt x="6019" y="17094"/>
                  </a:lnTo>
                  <a:lnTo>
                    <a:pt x="17094" y="17094"/>
                  </a:lnTo>
                  <a:lnTo>
                    <a:pt x="17094" y="11620"/>
                  </a:lnTo>
                  <a:lnTo>
                    <a:pt x="6019" y="11620"/>
                  </a:lnTo>
                  <a:lnTo>
                    <a:pt x="6019" y="5473"/>
                  </a:lnTo>
                  <a:lnTo>
                    <a:pt x="22110" y="5473"/>
                  </a:lnTo>
                  <a:lnTo>
                    <a:pt x="22110" y="0"/>
                  </a:lnTo>
                  <a:close/>
                </a:path>
              </a:pathLst>
            </a:custGeom>
            <a:solidFill>
              <a:srgbClr val="231F20"/>
            </a:solidFill>
          </p:spPr>
          <p:txBody>
            <a:bodyPr wrap="square" lIns="0" tIns="0" rIns="0" bIns="0" rtlCol="0"/>
            <a:lstStyle/>
            <a:p>
              <a:endParaRPr/>
            </a:p>
          </p:txBody>
        </p:sp>
        <p:sp>
          <p:nvSpPr>
            <p:cNvPr id="51" name="object 86">
              <a:extLst>
                <a:ext uri="{FF2B5EF4-FFF2-40B4-BE49-F238E27FC236}">
                  <a16:creationId xmlns:a16="http://schemas.microsoft.com/office/drawing/2014/main" id="{F18DA701-B393-42D8-A854-2BE4D979D069}"/>
                </a:ext>
              </a:extLst>
            </p:cNvPr>
            <p:cNvSpPr/>
            <p:nvPr/>
          </p:nvSpPr>
          <p:spPr>
            <a:xfrm>
              <a:off x="2523785" y="7081596"/>
              <a:ext cx="6350" cy="0"/>
            </a:xfrm>
            <a:custGeom>
              <a:avLst/>
              <a:gdLst/>
              <a:ahLst/>
              <a:cxnLst/>
              <a:rect l="l" t="t" r="r" b="b"/>
              <a:pathLst>
                <a:path w="6350">
                  <a:moveTo>
                    <a:pt x="0" y="0"/>
                  </a:moveTo>
                  <a:lnTo>
                    <a:pt x="6019" y="0"/>
                  </a:lnTo>
                </a:path>
              </a:pathLst>
            </a:custGeom>
            <a:ln w="29984">
              <a:solidFill>
                <a:srgbClr val="231F20"/>
              </a:solidFill>
            </a:ln>
          </p:spPr>
          <p:txBody>
            <a:bodyPr wrap="square" lIns="0" tIns="0" rIns="0" bIns="0" rtlCol="0"/>
            <a:lstStyle/>
            <a:p>
              <a:endParaRPr/>
            </a:p>
          </p:txBody>
        </p:sp>
        <p:sp>
          <p:nvSpPr>
            <p:cNvPr id="52" name="object 87">
              <a:extLst>
                <a:ext uri="{FF2B5EF4-FFF2-40B4-BE49-F238E27FC236}">
                  <a16:creationId xmlns:a16="http://schemas.microsoft.com/office/drawing/2014/main" id="{F4B10B27-BC69-44B9-8535-DBAFC8A3F0CB}"/>
                </a:ext>
              </a:extLst>
            </p:cNvPr>
            <p:cNvSpPr/>
            <p:nvPr/>
          </p:nvSpPr>
          <p:spPr>
            <a:xfrm>
              <a:off x="2414727" y="7066600"/>
              <a:ext cx="32384" cy="30480"/>
            </a:xfrm>
            <a:custGeom>
              <a:avLst/>
              <a:gdLst/>
              <a:ahLst/>
              <a:cxnLst/>
              <a:rect l="l" t="t" r="r" b="b"/>
              <a:pathLst>
                <a:path w="32385" h="30479">
                  <a:moveTo>
                    <a:pt x="18567" y="0"/>
                  </a:moveTo>
                  <a:lnTo>
                    <a:pt x="13233" y="0"/>
                  </a:lnTo>
                  <a:lnTo>
                    <a:pt x="0" y="30010"/>
                  </a:lnTo>
                  <a:lnTo>
                    <a:pt x="6223" y="30010"/>
                  </a:lnTo>
                  <a:lnTo>
                    <a:pt x="8966" y="23761"/>
                  </a:lnTo>
                  <a:lnTo>
                    <a:pt x="29042" y="23761"/>
                  </a:lnTo>
                  <a:lnTo>
                    <a:pt x="26666" y="18351"/>
                  </a:lnTo>
                  <a:lnTo>
                    <a:pt x="11226" y="18351"/>
                  </a:lnTo>
                  <a:lnTo>
                    <a:pt x="11518" y="17653"/>
                  </a:lnTo>
                  <a:lnTo>
                    <a:pt x="15811" y="7594"/>
                  </a:lnTo>
                  <a:lnTo>
                    <a:pt x="21940" y="7594"/>
                  </a:lnTo>
                  <a:lnTo>
                    <a:pt x="18681" y="177"/>
                  </a:lnTo>
                  <a:lnTo>
                    <a:pt x="18567" y="0"/>
                  </a:lnTo>
                  <a:close/>
                </a:path>
                <a:path w="32385" h="30479">
                  <a:moveTo>
                    <a:pt x="29042" y="23761"/>
                  </a:moveTo>
                  <a:lnTo>
                    <a:pt x="22707" y="23761"/>
                  </a:lnTo>
                  <a:lnTo>
                    <a:pt x="25400" y="30010"/>
                  </a:lnTo>
                  <a:lnTo>
                    <a:pt x="31788" y="30010"/>
                  </a:lnTo>
                  <a:lnTo>
                    <a:pt x="29042" y="23761"/>
                  </a:lnTo>
                  <a:close/>
                </a:path>
                <a:path w="32385" h="30479">
                  <a:moveTo>
                    <a:pt x="21940" y="7594"/>
                  </a:moveTo>
                  <a:lnTo>
                    <a:pt x="15811" y="7594"/>
                  </a:lnTo>
                  <a:lnTo>
                    <a:pt x="20167" y="17653"/>
                  </a:lnTo>
                  <a:lnTo>
                    <a:pt x="20434" y="18351"/>
                  </a:lnTo>
                  <a:lnTo>
                    <a:pt x="26666" y="18351"/>
                  </a:lnTo>
                  <a:lnTo>
                    <a:pt x="21940" y="7594"/>
                  </a:lnTo>
                  <a:close/>
                </a:path>
              </a:pathLst>
            </a:custGeom>
            <a:solidFill>
              <a:srgbClr val="231F20"/>
            </a:solidFill>
          </p:spPr>
          <p:txBody>
            <a:bodyPr wrap="square" lIns="0" tIns="0" rIns="0" bIns="0" rtlCol="0"/>
            <a:lstStyle/>
            <a:p>
              <a:endParaRPr/>
            </a:p>
          </p:txBody>
        </p:sp>
      </p:grpSp>
      <p:sp>
        <p:nvSpPr>
          <p:cNvPr id="53" name="文本框 52">
            <a:extLst>
              <a:ext uri="{FF2B5EF4-FFF2-40B4-BE49-F238E27FC236}">
                <a16:creationId xmlns:a16="http://schemas.microsoft.com/office/drawing/2014/main" id="{8F2352AB-8C83-4299-B910-46C1B43BCF98}"/>
              </a:ext>
            </a:extLst>
          </p:cNvPr>
          <p:cNvSpPr txBox="1"/>
          <p:nvPr/>
        </p:nvSpPr>
        <p:spPr>
          <a:xfrm>
            <a:off x="520556" y="8168093"/>
            <a:ext cx="3872575" cy="1437958"/>
          </a:xfrm>
          <a:prstGeom prst="rect">
            <a:avLst/>
          </a:prstGeom>
          <a:noFill/>
        </p:spPr>
        <p:txBody>
          <a:bodyPr wrap="square" lIns="0" rIns="0" rtlCol="0">
            <a:spAutoFit/>
          </a:bodyPr>
          <a:lstStyle/>
          <a:p>
            <a:pPr algn="just">
              <a:lnSpc>
                <a:spcPct val="120000"/>
              </a:lnSpc>
              <a:spcAft>
                <a:spcPts val="400"/>
              </a:spcAft>
            </a:pPr>
            <a:r>
              <a:rPr sz="800" b="0" u="none" dirty="0">
                <a:solidFill>
                  <a:schemeClr val="tx1">
                    <a:lumMod val="65000"/>
                    <a:lumOff val="35000"/>
                  </a:schemeClr>
                </a:solidFill>
              </a:rPr>
              <a:t>Disclaimers</a:t>
            </a:r>
            <a:endParaRPr lang="en-US" altLang="zh-CN" sz="800" dirty="0">
              <a:solidFill>
                <a:schemeClr val="tx1">
                  <a:lumMod val="65000"/>
                  <a:lumOff val="35000"/>
                </a:schemeClr>
              </a:solidFill>
              <a:latin typeface="Arial" panose="02000000000000000000" pitchFamily="2" charset="-122"/>
              <a:ea typeface="FZLanTingHeiS-B-GB" panose="02000000000000000000" pitchFamily="2" charset="-122"/>
            </a:endParaRPr>
          </a:p>
          <a:p>
            <a:pPr algn="just">
              <a:lnSpc>
                <a:spcPct val="120000"/>
              </a:lnSpc>
              <a:spcAft>
                <a:spcPts val="400"/>
              </a:spcAft>
            </a:pPr>
            <a:r>
              <a:rPr sz="750" b="0" u="none" dirty="0">
                <a:solidFill>
                  <a:schemeClr val="tx1">
                    <a:lumMod val="65000"/>
                    <a:lumOff val="35000"/>
                  </a:schemeClr>
                </a:solidFill>
              </a:rPr>
              <a:t>The technical specifications described in this document include, but are not limited to, parameters and performance indicators and may vary depending on the actual release. This document does not constitute a warranty of any kind, expressed or implied. Huawei reserves the right to update or correct information regarding our products or solutions. You can find detailed information about updates in the latest release notes or introduction.</a:t>
            </a:r>
            <a:endParaRPr lang="en-US" altLang="zh-CN" sz="750" dirty="0">
              <a:solidFill>
                <a:schemeClr val="tx1">
                  <a:lumMod val="65000"/>
                  <a:lumOff val="35000"/>
                </a:schemeClr>
              </a:solidFill>
              <a:latin typeface="Arial" panose="02000000000000000000" pitchFamily="2" charset="-122"/>
              <a:ea typeface="FZLanTingHeiS-R-GB" panose="02000000000000000000" pitchFamily="2" charset="-122"/>
            </a:endParaRPr>
          </a:p>
          <a:p>
            <a:pPr algn="just">
              <a:lnSpc>
                <a:spcPct val="120000"/>
              </a:lnSpc>
              <a:spcAft>
                <a:spcPts val="400"/>
              </a:spcAft>
            </a:pPr>
            <a:r>
              <a:rPr sz="750" b="0" u="none" dirty="0">
                <a:solidFill>
                  <a:schemeClr val="tx1">
                    <a:lumMod val="65000"/>
                    <a:lumOff val="35000"/>
                  </a:schemeClr>
                </a:solidFill>
              </a:rPr>
              <a:t>Copyright © Huawei Technologies Co., Ltd. 2025. All rights reserved. No part of this document may be reproduced or transmitted in any form or by any means without prior written consent of Huawei Technologies Co., Ltd.</a:t>
            </a:r>
            <a:endParaRPr kumimoji="1" lang="zh-CN" altLang="en-US" sz="750" dirty="0">
              <a:solidFill>
                <a:schemeClr val="tx1">
                  <a:lumMod val="65000"/>
                  <a:lumOff val="35000"/>
                </a:schemeClr>
              </a:solidFill>
              <a:latin typeface="Arial" panose="02000000000000000000" pitchFamily="2" charset="-122"/>
              <a:ea typeface="FZLanTingHeiS-R-GB" panose="02000000000000000000" pitchFamily="2" charset="-122"/>
            </a:endParaRPr>
          </a:p>
        </p:txBody>
      </p:sp>
      <p:sp>
        <p:nvSpPr>
          <p:cNvPr id="54" name="文本框 53">
            <a:extLst>
              <a:ext uri="{FF2B5EF4-FFF2-40B4-BE49-F238E27FC236}">
                <a16:creationId xmlns:a16="http://schemas.microsoft.com/office/drawing/2014/main" id="{E0973540-8AC4-4FB2-B94E-7D5417B4D698}"/>
              </a:ext>
            </a:extLst>
          </p:cNvPr>
          <p:cNvSpPr txBox="1"/>
          <p:nvPr/>
        </p:nvSpPr>
        <p:spPr>
          <a:xfrm>
            <a:off x="515275" y="7567608"/>
            <a:ext cx="4798242" cy="559897"/>
          </a:xfrm>
          <a:prstGeom prst="rect">
            <a:avLst/>
          </a:prstGeom>
          <a:noFill/>
        </p:spPr>
        <p:txBody>
          <a:bodyPr wrap="square" lIns="0" rIns="0" rtlCol="0">
            <a:spAutoFit/>
          </a:bodyPr>
          <a:lstStyle>
            <a:defPPr>
              <a:defRPr lang="zh-CN"/>
            </a:defPPr>
            <a:lvl1pPr algn="just">
              <a:lnSpc>
                <a:spcPct val="120000"/>
              </a:lnSpc>
              <a:spcAft>
                <a:spcPts val="400"/>
              </a:spcAft>
              <a:defRPr sz="750">
                <a:solidFill>
                  <a:schemeClr val="tx1">
                    <a:lumMod val="65000"/>
                    <a:lumOff val="35000"/>
                  </a:schemeClr>
                </a:solidFill>
                <a:latin typeface="Arial" panose="02000000000000000000" pitchFamily="2" charset="-122"/>
                <a:ea typeface="FZLanTingHeiS-B-GB" panose="02000000000000000000" pitchFamily="2" charset="-122"/>
              </a:defRPr>
            </a:lvl1pPr>
          </a:lstStyle>
          <a:p>
            <a:r>
              <a:rPr sz="800" b="0" u="none"/>
              <a:t>Trademarks and Permissions</a:t>
            </a:r>
            <a:endParaRPr lang="en-US" altLang="zh-CN" sz="800" dirty="0"/>
          </a:p>
          <a:p>
            <a:r>
              <a:rPr b="0" u="none"/>
              <a:t>                      is a trademark or registered trademark of Huawei Technologies Co., Ltd. Other trademarks, products, services and company names mentioned are the property of their respective owners.</a:t>
            </a:r>
          </a:p>
        </p:txBody>
      </p:sp>
      <p:pic>
        <p:nvPicPr>
          <p:cNvPr id="55" name="图片 54">
            <a:extLst>
              <a:ext uri="{FF2B5EF4-FFF2-40B4-BE49-F238E27FC236}">
                <a16:creationId xmlns:a16="http://schemas.microsoft.com/office/drawing/2014/main" id="{58E60E7D-9E21-43C3-88F8-FC25346619E3}"/>
              </a:ext>
            </a:extLst>
          </p:cNvPr>
          <p:cNvPicPr>
            <a:picLocks noChangeAspect="1"/>
          </p:cNvPicPr>
          <p:nvPr/>
        </p:nvPicPr>
        <p:blipFill>
          <a:blip r:embed="rId19" cstate="print">
            <a:extLst>
              <a:ext uri="{28A0092B-C50C-407E-A947-70E740481C1C}">
                <a14:useLocalDpi xmlns:a14="http://schemas.microsoft.com/office/drawing/2010/main"/>
              </a:ext>
            </a:extLst>
          </a:blip>
          <a:stretch>
            <a:fillRect/>
          </a:stretch>
        </p:blipFill>
        <p:spPr>
          <a:xfrm>
            <a:off x="511584" y="7798767"/>
            <a:ext cx="540000" cy="117824"/>
          </a:xfrm>
          <a:prstGeom prst="rect">
            <a:avLst/>
          </a:prstGeom>
        </p:spPr>
      </p:pic>
      <p:sp>
        <p:nvSpPr>
          <p:cNvPr id="57" name="object 34">
            <a:extLst>
              <a:ext uri="{FF2B5EF4-FFF2-40B4-BE49-F238E27FC236}">
                <a16:creationId xmlns:a16="http://schemas.microsoft.com/office/drawing/2014/main" id="{52292C90-D288-4F12-8FA2-216898BDECE2}"/>
              </a:ext>
            </a:extLst>
          </p:cNvPr>
          <p:cNvSpPr txBox="1"/>
          <p:nvPr/>
        </p:nvSpPr>
        <p:spPr>
          <a:xfrm>
            <a:off x="4900960" y="8787665"/>
            <a:ext cx="2140265" cy="877035"/>
          </a:xfrm>
          <a:prstGeom prst="rect">
            <a:avLst/>
          </a:prstGeom>
        </p:spPr>
        <p:txBody>
          <a:bodyPr vert="horz" wrap="square" lIns="0" tIns="0" rIns="0" bIns="0" rtlCol="0">
            <a:spAutoFit/>
          </a:bodyPr>
          <a:lstStyle/>
          <a:p>
            <a:pPr marL="12700" marR="5080" indent="-3175" algn="r">
              <a:lnSpc>
                <a:spcPct val="142700"/>
              </a:lnSpc>
            </a:pPr>
            <a:r>
              <a:rPr sz="800" b="0" u="none">
                <a:solidFill>
                  <a:schemeClr val="tx1">
                    <a:lumMod val="65000"/>
                    <a:lumOff val="35000"/>
                  </a:schemeClr>
                </a:solidFill>
              </a:rPr>
              <a:t>Huawei Technologies Co., Ltd.</a:t>
            </a:r>
          </a:p>
          <a:p>
            <a:pPr marL="12700" marR="5080" indent="-3175" algn="r">
              <a:lnSpc>
                <a:spcPct val="142700"/>
              </a:lnSpc>
            </a:pPr>
            <a:r>
              <a:rPr sz="800" b="0" u="none">
                <a:solidFill>
                  <a:schemeClr val="tx1">
                    <a:lumMod val="65000"/>
                    <a:lumOff val="35000"/>
                  </a:schemeClr>
                </a:solidFill>
              </a:rPr>
              <a:t>Bantian, Longgang District, Shenzhen</a:t>
            </a:r>
            <a:endParaRPr lang="en-US" altLang="zh-CN" sz="800" spc="10" dirty="0">
              <a:solidFill>
                <a:schemeClr val="tx1">
                  <a:lumMod val="65000"/>
                  <a:lumOff val="35000"/>
                </a:schemeClr>
              </a:solidFill>
              <a:latin typeface="Arial" panose="02000000000000000000" pitchFamily="2" charset="-122"/>
              <a:ea typeface="FZLanTingHeiS-R-GB" panose="02000000000000000000" pitchFamily="2" charset="-122"/>
              <a:cs typeface="方正超粗黑简体"/>
            </a:endParaRPr>
          </a:p>
          <a:p>
            <a:pPr marL="12700" marR="5080" indent="-3175" algn="r">
              <a:lnSpc>
                <a:spcPct val="142700"/>
              </a:lnSpc>
            </a:pPr>
            <a:r>
              <a:rPr sz="800" b="0" u="none">
                <a:solidFill>
                  <a:schemeClr val="tx1">
                    <a:lumMod val="65000"/>
                    <a:lumOff val="35000"/>
                  </a:schemeClr>
                </a:solidFill>
              </a:rPr>
              <a:t>Tel: 86-755-28780808</a:t>
            </a:r>
            <a:endParaRPr sz="800" dirty="0">
              <a:solidFill>
                <a:schemeClr val="tx1">
                  <a:lumMod val="65000"/>
                  <a:lumOff val="35000"/>
                </a:schemeClr>
              </a:solidFill>
              <a:latin typeface="Arial" panose="02000000000000000000" pitchFamily="2" charset="-122"/>
              <a:ea typeface="FZLanTingHeiS-R-GB" panose="02000000000000000000" pitchFamily="2" charset="-122"/>
              <a:cs typeface="Huawei Sans"/>
            </a:endParaRPr>
          </a:p>
          <a:p>
            <a:pPr marR="5080" algn="r">
              <a:lnSpc>
                <a:spcPct val="100000"/>
              </a:lnSpc>
              <a:spcBef>
                <a:spcPts val="409"/>
              </a:spcBef>
            </a:pPr>
            <a:r>
              <a:rPr sz="800" b="0" u="none">
                <a:solidFill>
                  <a:schemeClr val="tx1">
                    <a:lumMod val="65000"/>
                    <a:lumOff val="35000"/>
                  </a:schemeClr>
                </a:solidFill>
              </a:rPr>
              <a:t>Post code: 518129</a:t>
            </a:r>
            <a:endParaRPr sz="800" dirty="0">
              <a:solidFill>
                <a:schemeClr val="tx1">
                  <a:lumMod val="65000"/>
                  <a:lumOff val="35000"/>
                </a:schemeClr>
              </a:solidFill>
              <a:latin typeface="Arial" panose="02000000000000000000" pitchFamily="2" charset="-122"/>
              <a:ea typeface="FZLanTingHeiS-R-GB" panose="02000000000000000000" pitchFamily="2" charset="-122"/>
              <a:cs typeface="Huawei Sans"/>
            </a:endParaRPr>
          </a:p>
          <a:p>
            <a:pPr marR="5080" algn="r">
              <a:lnSpc>
                <a:spcPct val="100000"/>
              </a:lnSpc>
              <a:spcBef>
                <a:spcPts val="409"/>
              </a:spcBef>
            </a:pPr>
            <a:r>
              <a:rPr sz="800" b="0" u="none">
                <a:solidFill>
                  <a:schemeClr val="tx1">
                    <a:lumMod val="65000"/>
                    <a:lumOff val="35000"/>
                  </a:schemeClr>
                </a:solidFill>
              </a:rPr>
              <a:t>www.huawei.com</a:t>
            </a:r>
          </a:p>
        </p:txBody>
      </p:sp>
      <p:pic>
        <p:nvPicPr>
          <p:cNvPr id="10" name="图片 9">
            <a:extLst>
              <a:ext uri="{FF2B5EF4-FFF2-40B4-BE49-F238E27FC236}">
                <a16:creationId xmlns:a16="http://schemas.microsoft.com/office/drawing/2014/main" id="{1C063036-D9E3-4AEE-B2F7-1F256A68FAA1}"/>
              </a:ext>
            </a:extLst>
          </p:cNvPr>
          <p:cNvPicPr>
            <a:picLocks noChangeAspect="1"/>
          </p:cNvPicPr>
          <p:nvPr/>
        </p:nvPicPr>
        <p:blipFill>
          <a:blip r:embed="rId20" cstate="hqprint">
            <a:extLst>
              <a:ext uri="{28A0092B-C50C-407E-A947-70E740481C1C}">
                <a14:useLocalDpi xmlns:a14="http://schemas.microsoft.com/office/drawing/2010/main"/>
              </a:ext>
            </a:extLst>
          </a:blip>
          <a:stretch>
            <a:fillRect/>
          </a:stretch>
        </p:blipFill>
        <p:spPr>
          <a:xfrm>
            <a:off x="4540250" y="1662539"/>
            <a:ext cx="1233349" cy="765383"/>
          </a:xfrm>
          <a:prstGeom prst="rect">
            <a:avLst/>
          </a:prstGeom>
        </p:spPr>
      </p:pic>
    </p:spTree>
    <p:extLst>
      <p:ext uri="{BB962C8B-B14F-4D97-AF65-F5344CB8AC3E}">
        <p14:creationId xmlns:p14="http://schemas.microsoft.com/office/powerpoint/2010/main" val="17084755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42282</TotalTime>
  <Words>2495</Words>
  <Application>Microsoft Office PowerPoint</Application>
  <PresentationFormat>自定义</PresentationFormat>
  <Paragraphs>226</Paragraphs>
  <Slides>8</Slides>
  <Notes>4</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8</vt:i4>
      </vt:variant>
    </vt:vector>
  </HeadingPairs>
  <TitlesOfParts>
    <vt:vector size="24" baseType="lpstr">
      <vt:lpstr>Arial Unicode MS</vt:lpstr>
      <vt:lpstr>FZLanTingHeiS-B-GB</vt:lpstr>
      <vt:lpstr>FZLanTingHeiS-DB-GB</vt:lpstr>
      <vt:lpstr>FZLanTingHeiS-L-GB</vt:lpstr>
      <vt:lpstr>FZLanTingHeiS-R-GB</vt:lpstr>
      <vt:lpstr>方正超粗黑简体</vt:lpstr>
      <vt:lpstr>方正兰亭粗黑简体</vt:lpstr>
      <vt:lpstr>思源宋体 CN</vt:lpstr>
      <vt:lpstr>宋体</vt:lpstr>
      <vt:lpstr>Microsoft YaHei</vt:lpstr>
      <vt:lpstr>Microsoft YaHei</vt:lpstr>
      <vt:lpstr>Arial</vt:lpstr>
      <vt:lpstr>Calibri</vt:lpstr>
      <vt:lpstr>Huawei Sans</vt:lpstr>
      <vt:lpstr>Wingdings</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华为视讯4K全融合媒体引擎 VP9800-T系列彩页 打印版 20220427</dc:title>
  <dc:creator>tangwannan</dc:creator>
  <cp:lastModifiedBy>tangwannan</cp:lastModifiedBy>
  <cp:revision>179</cp:revision>
  <dcterms:created xsi:type="dcterms:W3CDTF">2022-04-27T19:27:40Z</dcterms:created>
  <dcterms:modified xsi:type="dcterms:W3CDTF">2025-07-03T06:37:25Z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2022-04-27T00:00:00Z</vt:filetime>
  </property>
  <property fmtid="{D5CDD505-2E9C-101B-9397-08002B2CF9AE}" pid="3" name="Creator">
    <vt:lpwstr>Adobe Illustrator 25.0 (Windows)</vt:lpwstr>
  </property>
  <property fmtid="{D5CDD505-2E9C-101B-9397-08002B2CF9AE}" pid="4" name="LastSaved">
    <vt:filetime>2022-04-27T00:00:00Z</vt:filetime>
  </property>
  <property fmtid="{D5CDD505-2E9C-101B-9397-08002B2CF9AE}" pid="5" name="_2015_ms_pID_725343">
    <vt:lpwstr>(3)3RMBk2xxFy0AzDpqa+p0Du0apZfxugc0Ra/Ul9kzk/b0woPSOGx6Z+yEE/NZKjdi1NLL5RJ6
nQdxD8ck3lJUqztpdU2gp33ntZU+nNoVpdIExDBADKywzsCXfRf/zfNlEcCe4WdwQ4A+keCH
ygi46VZHC65DrTC0HQagbWZhm0pAnsWjAdg+SHcz5V/4gVMfdwdYeD3o+l30zHZObvdggWfD
wj+GuF8aW9dT8LX6aM</vt:lpwstr>
  </property>
  <property fmtid="{D5CDD505-2E9C-101B-9397-08002B2CF9AE}" pid="6" name="_2015_ms_pID_7253431">
    <vt:lpwstr>ZftOravvvO0BANtkTl98ypt1ihDMk1JCY6wpPr7FN1GhhA0dYc/gEG
iSBveX3pMsGmXIZ3N/jtKasLGqd9OvL5+W/Z8u6zYKx5qjbY0bcFxR5vM3M+QowH02cJJQxM
AxAyQj/l25Q/itMK8D53/UxAcSZlBWObkXqHaANMyKmy18cmGkRYql2lztOE1AtqmM5eEMAs
NCFTvNd5etEUKIwd/4FPbqUkJywB6Px991X3</vt:lpwstr>
  </property>
  <property fmtid="{D5CDD505-2E9C-101B-9397-08002B2CF9AE}" pid="7" name="_2015_ms_pID_7253432">
    <vt:lpwstr>eoSxpq2txWnupk0wj54+0c4=</vt:lpwstr>
  </property>
</Properties>
</file>