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73" r:id="rId3"/>
    <p:sldId id="265" r:id="rId4"/>
    <p:sldId id="270" r:id="rId5"/>
    <p:sldId id="274" r:id="rId6"/>
    <p:sldId id="264" r:id="rId7"/>
  </p:sldIdLst>
  <p:sldSz cx="7556500" cy="10261600"/>
  <p:notesSz cx="7556500" cy="10261600"/>
  <p:defaultTextStyle>
    <a:defPPr>
      <a:defRPr lang="zh-CN"/>
    </a:defPPr>
    <a:lvl1pPr marL="0" algn="l" defTabSz="914400" rtl="0" eaLnBrk="1" latinLnBrk="0" hangingPunct="1">
      <a:defRPr sz="1800" kern="1200">
        <a:solidFill>
          <a:schemeClr val="tx1"/>
        </a:solidFill>
        <a:latin typeface="Arial"/>
        <a:ea typeface="+mn-ea"/>
        <a:cs typeface="+mn-cs"/>
      </a:defRPr>
    </a:lvl1pPr>
    <a:lvl2pPr marL="457200" algn="l" defTabSz="914400" rtl="0" eaLnBrk="1" latinLnBrk="0" hangingPunct="1">
      <a:defRPr sz="1800" kern="1200">
        <a:solidFill>
          <a:schemeClr val="tx1"/>
        </a:solidFill>
        <a:latin typeface="Arial"/>
        <a:ea typeface="+mn-ea"/>
        <a:cs typeface="+mn-cs"/>
      </a:defRPr>
    </a:lvl2pPr>
    <a:lvl3pPr marL="914400" algn="l" defTabSz="914400" rtl="0" eaLnBrk="1" latinLnBrk="0" hangingPunct="1">
      <a:defRPr sz="1800" kern="1200">
        <a:solidFill>
          <a:schemeClr val="tx1"/>
        </a:solidFill>
        <a:latin typeface="Arial"/>
        <a:ea typeface="+mn-ea"/>
        <a:cs typeface="+mn-cs"/>
      </a:defRPr>
    </a:lvl3pPr>
    <a:lvl4pPr marL="1371600" algn="l" defTabSz="914400" rtl="0" eaLnBrk="1" latinLnBrk="0" hangingPunct="1">
      <a:defRPr sz="1800" kern="1200">
        <a:solidFill>
          <a:schemeClr val="tx1"/>
        </a:solidFill>
        <a:latin typeface="Arial"/>
        <a:ea typeface="+mn-ea"/>
        <a:cs typeface="+mn-cs"/>
      </a:defRPr>
    </a:lvl4pPr>
    <a:lvl5pPr marL="1828800" algn="l" defTabSz="914400" rtl="0" eaLnBrk="1" latinLnBrk="0" hangingPunct="1">
      <a:defRPr sz="18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Arial"/>
        <a:ea typeface="+mn-ea"/>
        <a:cs typeface="+mn-cs"/>
      </a:defRPr>
    </a:lvl6pPr>
    <a:lvl7pPr marL="2743200" algn="l" defTabSz="914400" rtl="0" eaLnBrk="1" latinLnBrk="0" hangingPunct="1">
      <a:defRPr sz="1800" kern="1200">
        <a:solidFill>
          <a:schemeClr val="tx1"/>
        </a:solidFill>
        <a:latin typeface="Arial"/>
        <a:ea typeface="+mn-ea"/>
        <a:cs typeface="+mn-cs"/>
      </a:defRPr>
    </a:lvl7pPr>
    <a:lvl8pPr marL="3200400" algn="l" defTabSz="914400" rtl="0" eaLnBrk="1" latinLnBrk="0" hangingPunct="1">
      <a:defRPr sz="1800" kern="1200">
        <a:solidFill>
          <a:schemeClr val="tx1"/>
        </a:solidFill>
        <a:latin typeface="Arial"/>
        <a:ea typeface="+mn-ea"/>
        <a:cs typeface="+mn-cs"/>
      </a:defRPr>
    </a:lvl8pPr>
    <a:lvl9pPr marL="3657600" algn="l" defTabSz="914400" rtl="0" eaLnBrk="1" latinLnBrk="0" hangingPunct="1">
      <a:defRPr sz="18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le Melieste" initials="KM" lastIdx="2" clrIdx="0">
    <p:extLst>
      <p:ext uri="{19B8F6BF-5375-455C-9EA6-DF929625EA0E}">
        <p15:presenceInfo xmlns:p15="http://schemas.microsoft.com/office/powerpoint/2012/main" userId="S-1-5-21-147214757-305610072-1517763936-6832631" providerId="AD"/>
      </p:ext>
    </p:extLst>
  </p:cmAuthor>
  <p:cmAuthor id="2" name="liuwanzhu (A)" initials="l(" lastIdx="1" clrIdx="1">
    <p:extLst>
      <p:ext uri="{19B8F6BF-5375-455C-9EA6-DF929625EA0E}">
        <p15:presenceInfo xmlns:p15="http://schemas.microsoft.com/office/powerpoint/2012/main" userId="S-1-5-21-147214757-305610072-1517763936-66996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EDF5"/>
    <a:srgbClr val="DEDEDE"/>
    <a:srgbClr val="FFFFFF"/>
    <a:srgbClr val="B9CDE5"/>
    <a:srgbClr val="ACACAC"/>
    <a:srgbClr val="002551"/>
    <a:srgbClr val="E5F4FC"/>
    <a:srgbClr val="888D91"/>
    <a:srgbClr val="66C9D2"/>
    <a:srgbClr val="46C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13" autoAdjust="0"/>
    <p:restoredTop sz="97278" autoAdjust="0"/>
  </p:normalViewPr>
  <p:slideViewPr>
    <p:cSldViewPr>
      <p:cViewPr varScale="1">
        <p:scale>
          <a:sx n="106" d="100"/>
          <a:sy n="106" d="100"/>
        </p:scale>
        <p:origin x="3990"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5013" cy="51435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79900" y="0"/>
            <a:ext cx="3275013" cy="514350"/>
          </a:xfrm>
          <a:prstGeom prst="rect">
            <a:avLst/>
          </a:prstGeom>
        </p:spPr>
        <p:txBody>
          <a:bodyPr vert="horz" lIns="91440" tIns="45720" rIns="91440" bIns="45720" rtlCol="0"/>
          <a:lstStyle>
            <a:lvl1pPr algn="r">
              <a:defRPr sz="1200"/>
            </a:lvl1pPr>
          </a:lstStyle>
          <a:p>
            <a:fld id="{4D3CBA3D-DD6A-4C83-9227-DA378A291BCF}" type="datetimeFigureOut">
              <a:rPr lang="zh-CN" altLang="en-US" smtClean="0"/>
              <a:t>2026/3/5</a:t>
            </a:fld>
            <a:endParaRPr lang="zh-CN" altLang="en-US"/>
          </a:p>
        </p:txBody>
      </p:sp>
      <p:sp>
        <p:nvSpPr>
          <p:cNvPr id="4" name="幻灯片图像占位符 3"/>
          <p:cNvSpPr>
            <a:spLocks noGrp="1" noRot="1" noChangeAspect="1"/>
          </p:cNvSpPr>
          <p:nvPr>
            <p:ph type="sldImg" idx="2"/>
          </p:nvPr>
        </p:nvSpPr>
        <p:spPr>
          <a:xfrm>
            <a:off x="2503488" y="1282700"/>
            <a:ext cx="2549525" cy="3463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4938713"/>
            <a:ext cx="6045200" cy="4040187"/>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7250"/>
            <a:ext cx="3275013" cy="51435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79900" y="9747250"/>
            <a:ext cx="3275013" cy="514350"/>
          </a:xfrm>
          <a:prstGeom prst="rect">
            <a:avLst/>
          </a:prstGeom>
        </p:spPr>
        <p:txBody>
          <a:bodyPr vert="horz" lIns="91440" tIns="45720" rIns="91440" bIns="45720" rtlCol="0" anchor="b"/>
          <a:lstStyle>
            <a:lvl1pPr algn="r">
              <a:defRPr sz="1200"/>
            </a:lvl1pPr>
          </a:lstStyle>
          <a:p>
            <a:fld id="{3D7BE185-B7CE-4AE0-AB12-176275215458}" type="slidenum">
              <a:rPr lang="zh-CN" altLang="en-US" smtClean="0"/>
              <a:t>‹#›</a:t>
            </a:fld>
            <a:endParaRPr lang="zh-CN" altLang="en-US"/>
          </a:p>
        </p:txBody>
      </p:sp>
    </p:spTree>
    <p:extLst>
      <p:ext uri="{BB962C8B-B14F-4D97-AF65-F5344CB8AC3E}">
        <p14:creationId xmlns:p14="http://schemas.microsoft.com/office/powerpoint/2010/main" val="268530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prstClr val="black"/>
              </a:solidFill>
              <a:latin typeface="方正兰亭黑简体" panose="02000000000000000000" pitchFamily="2" charset="-122"/>
              <a:ea typeface="方正兰亭黑简体" panose="02000000000000000000" pitchFamily="2" charset="-122"/>
              <a:cs typeface="Arial Unicode MS"/>
            </a:endParaRPr>
          </a:p>
        </p:txBody>
      </p:sp>
      <p:sp>
        <p:nvSpPr>
          <p:cNvPr id="4" name="灯片编号占位符 3"/>
          <p:cNvSpPr>
            <a:spLocks noGrp="1"/>
          </p:cNvSpPr>
          <p:nvPr>
            <p:ph type="sldNum" sz="quarter" idx="5"/>
          </p:nvPr>
        </p:nvSpPr>
        <p:spPr/>
        <p:txBody>
          <a:bodyPr/>
          <a:lstStyle/>
          <a:p>
            <a:fld id="{3D7BE185-B7CE-4AE0-AB12-176275215458}" type="slidenum">
              <a:rPr lang="zh-CN" altLang="en-US" smtClean="0"/>
              <a:t>1</a:t>
            </a:fld>
            <a:endParaRPr lang="zh-CN" altLang="en-US"/>
          </a:p>
        </p:txBody>
      </p:sp>
    </p:spTree>
    <p:extLst>
      <p:ext uri="{BB962C8B-B14F-4D97-AF65-F5344CB8AC3E}">
        <p14:creationId xmlns:p14="http://schemas.microsoft.com/office/powerpoint/2010/main" val="4214714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a:solidFill>
                  <a:schemeClr val="tx1"/>
                </a:solidFill>
                <a:effectLst/>
                <a:latin typeface="+mn-lt"/>
                <a:ea typeface="+mn-ea"/>
                <a:cs typeface="+mn-cs"/>
              </a:rPr>
              <a:t>完整</a:t>
            </a:r>
            <a:r>
              <a:rPr lang="en-US" altLang="zh-CN" sz="1200" b="1" i="0" kern="1200" dirty="0">
                <a:solidFill>
                  <a:schemeClr val="tx1"/>
                </a:solidFill>
                <a:effectLst/>
                <a:latin typeface="+mn-lt"/>
                <a:ea typeface="+mn-ea"/>
                <a:cs typeface="+mn-cs"/>
              </a:rPr>
              <a:t>16bit</a:t>
            </a:r>
            <a:r>
              <a:rPr lang="zh-CN" altLang="en-US" sz="1200" b="1" i="0" kern="1200" dirty="0">
                <a:solidFill>
                  <a:schemeClr val="tx1"/>
                </a:solidFill>
                <a:effectLst/>
                <a:latin typeface="+mn-lt"/>
                <a:ea typeface="+mn-ea"/>
                <a:cs typeface="+mn-cs"/>
              </a:rPr>
              <a:t>灰度等级</a:t>
            </a:r>
            <a:endParaRPr lang="zh-CN" altLang="en-US"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灰度等级是指</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单基色亮度中从最暗到最亮之间能区别的亮度级数。灰度是显示色彩数的决定因素。一般而言灰度等级越高，显示的色彩越丰富，明暗之间的过渡越自然，画面也越细腻，更易表现丰富的细节。目前市场上的高端</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显示屏产品均标称为</a:t>
            </a:r>
            <a:r>
              <a:rPr lang="en-US" altLang="zh-CN" sz="1200" b="0" i="0" kern="1200" dirty="0">
                <a:solidFill>
                  <a:schemeClr val="tx1"/>
                </a:solidFill>
                <a:effectLst/>
                <a:latin typeface="+mn-lt"/>
                <a:ea typeface="+mn-ea"/>
                <a:cs typeface="+mn-cs"/>
              </a:rPr>
              <a:t>16bit</a:t>
            </a:r>
            <a:r>
              <a:rPr lang="zh-CN" altLang="en-US" sz="1200" b="0" i="0" kern="1200" dirty="0">
                <a:solidFill>
                  <a:schemeClr val="tx1"/>
                </a:solidFill>
                <a:effectLst/>
                <a:latin typeface="+mn-lt"/>
                <a:ea typeface="+mn-ea"/>
                <a:cs typeface="+mn-cs"/>
              </a:rPr>
              <a:t>灰度等级（意即每个</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灯可表达</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的</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次方即</a:t>
            </a:r>
            <a:r>
              <a:rPr lang="en-US" altLang="zh-CN" sz="1200" b="0" i="0" kern="1200" dirty="0">
                <a:solidFill>
                  <a:schemeClr val="tx1"/>
                </a:solidFill>
                <a:effectLst/>
                <a:latin typeface="+mn-lt"/>
                <a:ea typeface="+mn-ea"/>
                <a:cs typeface="+mn-cs"/>
              </a:rPr>
              <a:t>65536</a:t>
            </a:r>
            <a:r>
              <a:rPr lang="zh-CN" altLang="en-US" sz="1200" b="0" i="0" kern="1200" dirty="0">
                <a:solidFill>
                  <a:schemeClr val="tx1"/>
                </a:solidFill>
                <a:effectLst/>
                <a:latin typeface="+mn-lt"/>
                <a:ea typeface="+mn-ea"/>
                <a:cs typeface="+mn-cs"/>
              </a:rPr>
              <a:t>种颜色）。但实际中，绝大多数厂商是实现不了上述灰度等级的，其原因在于，当刷新频率达到</a:t>
            </a:r>
            <a:r>
              <a:rPr lang="en-US" altLang="zh-CN" sz="1200" b="0" i="0" kern="1200" dirty="0">
                <a:solidFill>
                  <a:schemeClr val="tx1"/>
                </a:solidFill>
                <a:effectLst/>
                <a:latin typeface="+mn-lt"/>
                <a:ea typeface="+mn-ea"/>
                <a:cs typeface="+mn-cs"/>
              </a:rPr>
              <a:t>400Hz</a:t>
            </a:r>
            <a:r>
              <a:rPr lang="zh-CN" altLang="en-US" sz="1200" b="0" i="0" kern="1200" dirty="0">
                <a:solidFill>
                  <a:schemeClr val="tx1"/>
                </a:solidFill>
                <a:effectLst/>
                <a:latin typeface="+mn-lt"/>
                <a:ea typeface="+mn-ea"/>
                <a:cs typeface="+mn-cs"/>
              </a:rPr>
              <a:t>以上时，驱动电路带宽和数据传输带宽均趋近于理论极限，必须牺牲掉部分灰度等级来获得较高的刷新频率，这就使得显示屏黑色部分灰度不足，无法表现细节。</a:t>
            </a:r>
          </a:p>
          <a:p>
            <a:endParaRPr lang="en-US" altLang="zh-CN" dirty="0"/>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】4K</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显示</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刷新率，</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以上：</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 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表示屏幕很暗的时候感受不到刷新，其他友商的刷新率是在亮度高的情况下</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】20000:1</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对比度</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墨色一致性：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△E*ab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 </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0.5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更黑</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灰度等级，明暗过渡自然，，画质更细腻，细节还原更精准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10.7</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亿绚丽色彩，≥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85% BT.2020</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色域，画面色彩更加接近人眼真实世界观感</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防炫处理：采用</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防眩技术，减轻灯光与阳光照射屏幕对画面的干扰，无惧反光，让图像更清晰，人眼观看更舒适</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低蓝光认证：获得德国莱茵低蓝光认证，有效降低部分有害蓝光，呵护双眼</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亮度校正和颜色校正（待定）：出厂前亮度、色彩逐台校准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endParaRPr lang="en-US" altLang="zh-CN" dirty="0"/>
          </a:p>
          <a:p>
            <a:endParaRPr lang="en-US" altLang="zh-CN" dirty="0"/>
          </a:p>
          <a:p>
            <a:r>
              <a:rPr lang="en-US" altLang="zh-CN" dirty="0"/>
              <a:t>BT2020</a:t>
            </a:r>
            <a:r>
              <a:rPr lang="zh-CN" altLang="en-US" dirty="0"/>
              <a:t>、反射率、</a:t>
            </a:r>
            <a:r>
              <a:rPr lang="en-US" altLang="zh-CN" dirty="0"/>
              <a:t>3840Hz</a:t>
            </a:r>
            <a:endParaRPr lang="zh-CN" altLang="en-US" dirty="0"/>
          </a:p>
        </p:txBody>
      </p:sp>
      <p:sp>
        <p:nvSpPr>
          <p:cNvPr id="4" name="灯片编号占位符 3"/>
          <p:cNvSpPr>
            <a:spLocks noGrp="1"/>
          </p:cNvSpPr>
          <p:nvPr>
            <p:ph type="sldNum" sz="quarter" idx="5"/>
          </p:nvPr>
        </p:nvSpPr>
        <p:spPr/>
        <p:txBody>
          <a:bodyPr/>
          <a:lstStyle/>
          <a:p>
            <a:fld id="{3D7BE185-B7CE-4AE0-AB12-176275215458}" type="slidenum">
              <a:rPr lang="zh-CN" altLang="en-US" smtClean="0"/>
              <a:t>2</a:t>
            </a:fld>
            <a:endParaRPr lang="zh-CN" altLang="en-US"/>
          </a:p>
        </p:txBody>
      </p:sp>
    </p:spTree>
    <p:extLst>
      <p:ext uri="{BB962C8B-B14F-4D97-AF65-F5344CB8AC3E}">
        <p14:creationId xmlns:p14="http://schemas.microsoft.com/office/powerpoint/2010/main" val="429417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a:solidFill>
                  <a:schemeClr val="tx1"/>
                </a:solidFill>
                <a:effectLst/>
                <a:latin typeface="+mn-lt"/>
                <a:ea typeface="+mn-ea"/>
                <a:cs typeface="+mn-cs"/>
              </a:rPr>
              <a:t>完整</a:t>
            </a:r>
            <a:r>
              <a:rPr lang="en-US" altLang="zh-CN" sz="1200" b="1" i="0" kern="1200" dirty="0">
                <a:solidFill>
                  <a:schemeClr val="tx1"/>
                </a:solidFill>
                <a:effectLst/>
                <a:latin typeface="+mn-lt"/>
                <a:ea typeface="+mn-ea"/>
                <a:cs typeface="+mn-cs"/>
              </a:rPr>
              <a:t>16bit</a:t>
            </a:r>
            <a:r>
              <a:rPr lang="zh-CN" altLang="en-US" sz="1200" b="1" i="0" kern="1200" dirty="0">
                <a:solidFill>
                  <a:schemeClr val="tx1"/>
                </a:solidFill>
                <a:effectLst/>
                <a:latin typeface="+mn-lt"/>
                <a:ea typeface="+mn-ea"/>
                <a:cs typeface="+mn-cs"/>
              </a:rPr>
              <a:t>灰度等级</a:t>
            </a:r>
            <a:endParaRPr lang="zh-CN" altLang="en-US"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灰度等级是指</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单基色亮度中从最暗到最亮之间能区别的亮度级数。灰度是显示色彩数的决定因素。一般而言灰度等级越高，显示的色彩越丰富，明暗之间的过渡越自然，画面也越细腻，更易表现丰富的细节。目前市场上的高端</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显示屏产品均标称为</a:t>
            </a:r>
            <a:r>
              <a:rPr lang="en-US" altLang="zh-CN" sz="1200" b="0" i="0" kern="1200" dirty="0">
                <a:solidFill>
                  <a:schemeClr val="tx1"/>
                </a:solidFill>
                <a:effectLst/>
                <a:latin typeface="+mn-lt"/>
                <a:ea typeface="+mn-ea"/>
                <a:cs typeface="+mn-cs"/>
              </a:rPr>
              <a:t>16bit</a:t>
            </a:r>
            <a:r>
              <a:rPr lang="zh-CN" altLang="en-US" sz="1200" b="0" i="0" kern="1200" dirty="0">
                <a:solidFill>
                  <a:schemeClr val="tx1"/>
                </a:solidFill>
                <a:effectLst/>
                <a:latin typeface="+mn-lt"/>
                <a:ea typeface="+mn-ea"/>
                <a:cs typeface="+mn-cs"/>
              </a:rPr>
              <a:t>灰度等级（意即每个</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灯可表达</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的</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次方即</a:t>
            </a:r>
            <a:r>
              <a:rPr lang="en-US" altLang="zh-CN" sz="1200" b="0" i="0" kern="1200" dirty="0">
                <a:solidFill>
                  <a:schemeClr val="tx1"/>
                </a:solidFill>
                <a:effectLst/>
                <a:latin typeface="+mn-lt"/>
                <a:ea typeface="+mn-ea"/>
                <a:cs typeface="+mn-cs"/>
              </a:rPr>
              <a:t>65536</a:t>
            </a:r>
            <a:r>
              <a:rPr lang="zh-CN" altLang="en-US" sz="1200" b="0" i="0" kern="1200" dirty="0">
                <a:solidFill>
                  <a:schemeClr val="tx1"/>
                </a:solidFill>
                <a:effectLst/>
                <a:latin typeface="+mn-lt"/>
                <a:ea typeface="+mn-ea"/>
                <a:cs typeface="+mn-cs"/>
              </a:rPr>
              <a:t>种颜色）。但实际中，绝大多数厂商是实现不了上述灰度等级的，其原因在于，当刷新频率达到</a:t>
            </a:r>
            <a:r>
              <a:rPr lang="en-US" altLang="zh-CN" sz="1200" b="0" i="0" kern="1200" dirty="0">
                <a:solidFill>
                  <a:schemeClr val="tx1"/>
                </a:solidFill>
                <a:effectLst/>
                <a:latin typeface="+mn-lt"/>
                <a:ea typeface="+mn-ea"/>
                <a:cs typeface="+mn-cs"/>
              </a:rPr>
              <a:t>400Hz</a:t>
            </a:r>
            <a:r>
              <a:rPr lang="zh-CN" altLang="en-US" sz="1200" b="0" i="0" kern="1200" dirty="0">
                <a:solidFill>
                  <a:schemeClr val="tx1"/>
                </a:solidFill>
                <a:effectLst/>
                <a:latin typeface="+mn-lt"/>
                <a:ea typeface="+mn-ea"/>
                <a:cs typeface="+mn-cs"/>
              </a:rPr>
              <a:t>以上时，驱动电路带宽和数据传输带宽均趋近于理论极限，必须牺牲掉部分灰度等级来获得较高的刷新频率，这就使得显示屏黑色部分灰度不足，无法表现细节。</a:t>
            </a:r>
          </a:p>
          <a:p>
            <a:endParaRPr lang="en-US" altLang="zh-CN" dirty="0"/>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】4K</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显示</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刷新率，</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以上：</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 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表示屏幕很暗的时候感受不到刷新，其他友商的刷新率是在亮度高的情况下</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】20000:1</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对比度</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墨色一致性：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△E*ab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 </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0.5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更黑</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灰度等级，明暗过渡自然，，画质更细腻，细节还原更精准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10.7</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亿绚丽色彩，≥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85% BT.2020</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色域，画面色彩更加接近人眼真实世界观感</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防炫处理：采用</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防眩技术，减轻灯光与阳光照射屏幕对画面的干扰，无惧反光，让图像更清晰，人眼观看更舒适</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低蓝光认证：获得德国莱茵低蓝光认证，有效降低部分有害蓝光，呵护双眼</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亮度校正和颜色校正（待定）：出厂前亮度、色彩逐台校准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endParaRPr lang="en-US" altLang="zh-CN" dirty="0"/>
          </a:p>
          <a:p>
            <a:endParaRPr lang="en-US" altLang="zh-CN" dirty="0"/>
          </a:p>
          <a:p>
            <a:r>
              <a:rPr lang="en-US" altLang="zh-CN" dirty="0"/>
              <a:t>BT2020</a:t>
            </a:r>
            <a:r>
              <a:rPr lang="zh-CN" altLang="en-US" dirty="0"/>
              <a:t>、反射率、</a:t>
            </a:r>
            <a:r>
              <a:rPr lang="en-US" altLang="zh-CN" dirty="0"/>
              <a:t>3840Hz</a:t>
            </a:r>
            <a:endParaRPr lang="zh-CN" altLang="en-US" dirty="0"/>
          </a:p>
        </p:txBody>
      </p:sp>
      <p:sp>
        <p:nvSpPr>
          <p:cNvPr id="4" name="灯片编号占位符 3"/>
          <p:cNvSpPr>
            <a:spLocks noGrp="1"/>
          </p:cNvSpPr>
          <p:nvPr>
            <p:ph type="sldNum" sz="quarter" idx="5"/>
          </p:nvPr>
        </p:nvSpPr>
        <p:spPr/>
        <p:txBody>
          <a:bodyPr/>
          <a:lstStyle/>
          <a:p>
            <a:fld id="{3D7BE185-B7CE-4AE0-AB12-176275215458}" type="slidenum">
              <a:rPr lang="zh-CN" altLang="en-US" smtClean="0"/>
              <a:t>3</a:t>
            </a:fld>
            <a:endParaRPr lang="zh-CN" altLang="en-US"/>
          </a:p>
        </p:txBody>
      </p:sp>
    </p:spTree>
    <p:extLst>
      <p:ext uri="{BB962C8B-B14F-4D97-AF65-F5344CB8AC3E}">
        <p14:creationId xmlns:p14="http://schemas.microsoft.com/office/powerpoint/2010/main" val="621445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i="0" kern="1200" dirty="0">
                <a:solidFill>
                  <a:schemeClr val="tx1"/>
                </a:solidFill>
                <a:effectLst/>
                <a:latin typeface="+mn-lt"/>
                <a:ea typeface="+mn-ea"/>
                <a:cs typeface="+mn-cs"/>
              </a:rPr>
              <a:t>完整</a:t>
            </a:r>
            <a:r>
              <a:rPr lang="en-US" altLang="zh-CN" sz="1200" b="1" i="0" kern="1200" dirty="0">
                <a:solidFill>
                  <a:schemeClr val="tx1"/>
                </a:solidFill>
                <a:effectLst/>
                <a:latin typeface="+mn-lt"/>
                <a:ea typeface="+mn-ea"/>
                <a:cs typeface="+mn-cs"/>
              </a:rPr>
              <a:t>16bit</a:t>
            </a:r>
            <a:r>
              <a:rPr lang="zh-CN" altLang="en-US" sz="1200" b="1" i="0" kern="1200" dirty="0">
                <a:solidFill>
                  <a:schemeClr val="tx1"/>
                </a:solidFill>
                <a:effectLst/>
                <a:latin typeface="+mn-lt"/>
                <a:ea typeface="+mn-ea"/>
                <a:cs typeface="+mn-cs"/>
              </a:rPr>
              <a:t>灰度等级</a:t>
            </a:r>
            <a:endParaRPr lang="zh-CN" altLang="en-US"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灰度等级是指</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单基色亮度中从最暗到最亮之间能区别的亮度级数。灰度是显示色彩数的决定因素。一般而言灰度等级越高，显示的色彩越丰富，明暗之间的过渡越自然，画面也越细腻，更易表现丰富的细节。目前市场上的高端</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显示屏产品均标称为</a:t>
            </a:r>
            <a:r>
              <a:rPr lang="en-US" altLang="zh-CN" sz="1200" b="0" i="0" kern="1200" dirty="0">
                <a:solidFill>
                  <a:schemeClr val="tx1"/>
                </a:solidFill>
                <a:effectLst/>
                <a:latin typeface="+mn-lt"/>
                <a:ea typeface="+mn-ea"/>
                <a:cs typeface="+mn-cs"/>
              </a:rPr>
              <a:t>16bit</a:t>
            </a:r>
            <a:r>
              <a:rPr lang="zh-CN" altLang="en-US" sz="1200" b="0" i="0" kern="1200" dirty="0">
                <a:solidFill>
                  <a:schemeClr val="tx1"/>
                </a:solidFill>
                <a:effectLst/>
                <a:latin typeface="+mn-lt"/>
                <a:ea typeface="+mn-ea"/>
                <a:cs typeface="+mn-cs"/>
              </a:rPr>
              <a:t>灰度等级（意即每个</a:t>
            </a:r>
            <a:r>
              <a:rPr lang="en-US" altLang="zh-CN" sz="1200" b="0" i="0" kern="1200" dirty="0">
                <a:solidFill>
                  <a:schemeClr val="tx1"/>
                </a:solidFill>
                <a:effectLst/>
                <a:latin typeface="+mn-lt"/>
                <a:ea typeface="+mn-ea"/>
                <a:cs typeface="+mn-cs"/>
              </a:rPr>
              <a:t>LED</a:t>
            </a:r>
            <a:r>
              <a:rPr lang="zh-CN" altLang="en-US" sz="1200" b="0" i="0" kern="1200" dirty="0">
                <a:solidFill>
                  <a:schemeClr val="tx1"/>
                </a:solidFill>
                <a:effectLst/>
                <a:latin typeface="+mn-lt"/>
                <a:ea typeface="+mn-ea"/>
                <a:cs typeface="+mn-cs"/>
              </a:rPr>
              <a:t>灯可表达</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的</a:t>
            </a:r>
            <a:r>
              <a:rPr lang="en-US" altLang="zh-CN" sz="1200" b="0" i="0" kern="1200" dirty="0">
                <a:solidFill>
                  <a:schemeClr val="tx1"/>
                </a:solidFill>
                <a:effectLst/>
                <a:latin typeface="+mn-lt"/>
                <a:ea typeface="+mn-ea"/>
                <a:cs typeface="+mn-cs"/>
              </a:rPr>
              <a:t>16</a:t>
            </a:r>
            <a:r>
              <a:rPr lang="zh-CN" altLang="en-US" sz="1200" b="0" i="0" kern="1200" dirty="0">
                <a:solidFill>
                  <a:schemeClr val="tx1"/>
                </a:solidFill>
                <a:effectLst/>
                <a:latin typeface="+mn-lt"/>
                <a:ea typeface="+mn-ea"/>
                <a:cs typeface="+mn-cs"/>
              </a:rPr>
              <a:t>次方即</a:t>
            </a:r>
            <a:r>
              <a:rPr lang="en-US" altLang="zh-CN" sz="1200" b="0" i="0" kern="1200" dirty="0">
                <a:solidFill>
                  <a:schemeClr val="tx1"/>
                </a:solidFill>
                <a:effectLst/>
                <a:latin typeface="+mn-lt"/>
                <a:ea typeface="+mn-ea"/>
                <a:cs typeface="+mn-cs"/>
              </a:rPr>
              <a:t>65536</a:t>
            </a:r>
            <a:r>
              <a:rPr lang="zh-CN" altLang="en-US" sz="1200" b="0" i="0" kern="1200" dirty="0">
                <a:solidFill>
                  <a:schemeClr val="tx1"/>
                </a:solidFill>
                <a:effectLst/>
                <a:latin typeface="+mn-lt"/>
                <a:ea typeface="+mn-ea"/>
                <a:cs typeface="+mn-cs"/>
              </a:rPr>
              <a:t>种颜色）。但实际中，绝大多数厂商是实现不了上述灰度等级的，其原因在于，当刷新频率达到</a:t>
            </a:r>
            <a:r>
              <a:rPr lang="en-US" altLang="zh-CN" sz="1200" b="0" i="0" kern="1200" dirty="0">
                <a:solidFill>
                  <a:schemeClr val="tx1"/>
                </a:solidFill>
                <a:effectLst/>
                <a:latin typeface="+mn-lt"/>
                <a:ea typeface="+mn-ea"/>
                <a:cs typeface="+mn-cs"/>
              </a:rPr>
              <a:t>400Hz</a:t>
            </a:r>
            <a:r>
              <a:rPr lang="zh-CN" altLang="en-US" sz="1200" b="0" i="0" kern="1200" dirty="0">
                <a:solidFill>
                  <a:schemeClr val="tx1"/>
                </a:solidFill>
                <a:effectLst/>
                <a:latin typeface="+mn-lt"/>
                <a:ea typeface="+mn-ea"/>
                <a:cs typeface="+mn-cs"/>
              </a:rPr>
              <a:t>以上时，驱动电路带宽和数据传输带宽均趋近于理论极限，必须牺牲掉部分灰度等级来获得较高的刷新频率，这就使得显示屏黑色部分灰度不足，无法表现细节。</a:t>
            </a:r>
          </a:p>
          <a:p>
            <a:endParaRPr lang="en-US" altLang="zh-CN" dirty="0"/>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】4K</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显示</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清晰</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刷新率，</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以上：</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64 Gray</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表示屏幕很暗的时候感受不到刷新，其他友商的刷新率是在亮度高的情况下</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】20000:1</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对比度</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墨色一致性：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△E*ab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 </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0.5 </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更黑</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层次</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16bit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灰度等级，明暗过渡自然，，画质更细腻，细节还原更精准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10.7</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亿绚丽色彩，≥</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85% BT.2020</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色域，画面色彩更加接近人眼真实世界观感</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防炫处理：采用</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AG</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防眩技术，减轻灯光与阳光照射屏幕对画面的干扰，无惧反光，让图像更清晰，人眼观看更舒适</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低蓝光认证：获得德国莱茵低蓝光认证，有效降低部分有害蓝光，呵护双眼</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pPr marL="171450" indent="-171450">
              <a:lnSpc>
                <a:spcPct val="150000"/>
              </a:lnSpc>
              <a:buFont typeface="Arial" panose="020B0604020202020204" pitchFamily="34" charset="0"/>
              <a:buChar char="•"/>
            </a:pP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护眼</a:t>
            </a:r>
            <a:r>
              <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a:t>
            </a:r>
            <a:r>
              <a:rPr lang="zh-CN" altLang="en-US"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rPr>
              <a:t>亮度校正和颜色校正（待定）：出厂前亮度、色彩逐台校准</a:t>
            </a:r>
            <a:endParaRPr lang="en-US" altLang="zh-CN" sz="1200" dirty="0">
              <a:solidFill>
                <a:srgbClr val="231F20"/>
              </a:solidFill>
              <a:latin typeface="Huawei Sans" panose="020C0503030203020204" pitchFamily="34" charset="0"/>
              <a:ea typeface="方正兰亭黑简体" panose="02000000000000000000" pitchFamily="2" charset="-122"/>
              <a:cs typeface="Huawei Sans" panose="020C0503030203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3D7BE185-B7CE-4AE0-AB12-176275215458}" type="slidenum">
              <a:rPr lang="zh-CN" altLang="en-US" smtClean="0"/>
              <a:t>4</a:t>
            </a:fld>
            <a:endParaRPr lang="zh-CN" altLang="en-US"/>
          </a:p>
        </p:txBody>
      </p:sp>
    </p:spTree>
    <p:extLst>
      <p:ext uri="{BB962C8B-B14F-4D97-AF65-F5344CB8AC3E}">
        <p14:creationId xmlns:p14="http://schemas.microsoft.com/office/powerpoint/2010/main" val="738068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D7BE185-B7CE-4AE0-AB12-176275215458}" type="slidenum">
              <a:rPr lang="zh-CN" altLang="en-US" smtClean="0"/>
              <a:t>5</a:t>
            </a:fld>
            <a:endParaRPr lang="zh-CN" altLang="en-US"/>
          </a:p>
        </p:txBody>
      </p:sp>
    </p:spTree>
    <p:extLst>
      <p:ext uri="{BB962C8B-B14F-4D97-AF65-F5344CB8AC3E}">
        <p14:creationId xmlns:p14="http://schemas.microsoft.com/office/powerpoint/2010/main" val="3757738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schemeClr val="bg1">
                  <a:lumMod val="50000"/>
                </a:schemeClr>
              </a:solidFill>
              <a:latin typeface="方正兰亭黑简体" panose="02000000000000000000" pitchFamily="2" charset="-122"/>
              <a:ea typeface="方正兰亭黑简体" panose="02000000000000000000" pitchFamily="2" charset="-122"/>
              <a:cs typeface="Arial Unicode MS"/>
            </a:endParaRPr>
          </a:p>
        </p:txBody>
      </p:sp>
      <p:sp>
        <p:nvSpPr>
          <p:cNvPr id="4" name="灯片编号占位符 3"/>
          <p:cNvSpPr>
            <a:spLocks noGrp="1"/>
          </p:cNvSpPr>
          <p:nvPr>
            <p:ph type="sldNum" sz="quarter" idx="10"/>
          </p:nvPr>
        </p:nvSpPr>
        <p:spPr/>
        <p:txBody>
          <a:bodyPr/>
          <a:lstStyle/>
          <a:p>
            <a:fld id="{3D7BE185-B7CE-4AE0-AB12-176275215458}" type="slidenum">
              <a:rPr lang="zh-CN" altLang="en-US" smtClean="0"/>
              <a:t>6</a:t>
            </a:fld>
            <a:endParaRPr lang="zh-CN" altLang="en-US"/>
          </a:p>
        </p:txBody>
      </p:sp>
    </p:spTree>
    <p:extLst>
      <p:ext uri="{BB962C8B-B14F-4D97-AF65-F5344CB8AC3E}">
        <p14:creationId xmlns:p14="http://schemas.microsoft.com/office/powerpoint/2010/main" val="958242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181096"/>
            <a:ext cx="6428422" cy="215493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746496"/>
            <a:ext cx="5293995" cy="2565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360168"/>
            <a:ext cx="3289839"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360168"/>
            <a:ext cx="3289839" cy="6772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10464"/>
            <a:ext cx="6806565" cy="16418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360168"/>
            <a:ext cx="6806565"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543288"/>
            <a:ext cx="2420112" cy="5130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543288"/>
            <a:ext cx="1739455" cy="5130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3/5/2026</a:t>
            </a:fld>
            <a:endParaRPr lang="en-US"/>
          </a:p>
        </p:txBody>
      </p:sp>
      <p:sp>
        <p:nvSpPr>
          <p:cNvPr id="6" name="Holder 6"/>
          <p:cNvSpPr>
            <a:spLocks noGrp="1"/>
          </p:cNvSpPr>
          <p:nvPr>
            <p:ph type="sldNum" sz="quarter" idx="7"/>
          </p:nvPr>
        </p:nvSpPr>
        <p:spPr>
          <a:xfrm>
            <a:off x="5445252" y="9543288"/>
            <a:ext cx="1739455" cy="5130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Arial"/>
          <a:ea typeface="+mj-ea"/>
          <a:cs typeface="+mj-cs"/>
        </a:defRPr>
      </a:lvl1pPr>
    </p:titleStyle>
    <p:body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bodyStyle>
    <p:other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9.png"/><Relationship Id="rId12"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15.png"/><Relationship Id="rId1" Type="http://schemas.openxmlformats.org/officeDocument/2006/relationships/slideLayout" Target="../slideLayouts/slideLayout5.xml"/><Relationship Id="rId6" Type="http://schemas.microsoft.com/office/2007/relationships/hdphoto" Target="../media/hdphoto3.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4.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6.jpeg"/><Relationship Id="rId5" Type="http://schemas.openxmlformats.org/officeDocument/2006/relationships/notesSlide" Target="../notesSlides/notesSlide4.xml"/><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D14F242-4C24-4986-BB0A-5FE4F57567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961"/>
          <a:stretch/>
        </p:blipFill>
        <p:spPr>
          <a:xfrm>
            <a:off x="0" y="0"/>
            <a:ext cx="7556500" cy="10261276"/>
          </a:xfrm>
          <a:prstGeom prst="rect">
            <a:avLst/>
          </a:prstGeom>
        </p:spPr>
      </p:pic>
      <p:sp>
        <p:nvSpPr>
          <p:cNvPr id="8" name="object 15">
            <a:extLst>
              <a:ext uri="{FF2B5EF4-FFF2-40B4-BE49-F238E27FC236}">
                <a16:creationId xmlns:a16="http://schemas.microsoft.com/office/drawing/2014/main" id="{185A5720-300C-4F38-9AF4-00837FF0DE4F}"/>
              </a:ext>
            </a:extLst>
          </p:cNvPr>
          <p:cNvSpPr txBox="1"/>
          <p:nvPr/>
        </p:nvSpPr>
        <p:spPr>
          <a:xfrm>
            <a:off x="815392" y="3302000"/>
            <a:ext cx="6163258" cy="182101"/>
          </a:xfrm>
          <a:prstGeom prst="rect">
            <a:avLst/>
          </a:prstGeom>
        </p:spPr>
        <p:txBody>
          <a:bodyPr vert="horz" wrap="square" lIns="0" tIns="12700" rIns="0" bIns="0" rtlCol="0">
            <a:spAutoFit/>
          </a:bodyPr>
          <a:lstStyle/>
          <a:p>
            <a:pPr marL="12700" algn="ctr">
              <a:lnSpc>
                <a:spcPct val="100000"/>
              </a:lnSpc>
              <a:spcBef>
                <a:spcPts val="100"/>
              </a:spcBef>
            </a:pPr>
            <a:r>
              <a:rPr sz="1100" b="0" u="none" dirty="0"/>
              <a:t>Cool-running COB display | Immersive audiovisual experience | Professional executive meetings </a:t>
            </a:r>
            <a:endParaRPr lang="en-US" altLang="zh-CN" sz="1100" b="1" dirty="0">
              <a:latin typeface="Arial" panose="02000000000000000000" pitchFamily="2" charset="-122"/>
              <a:ea typeface="方正兰亭黑简体" panose="02000000000000000000" pitchFamily="2" charset="-122"/>
              <a:cs typeface="Arial Unicode MS"/>
            </a:endParaRPr>
          </a:p>
        </p:txBody>
      </p:sp>
      <p:sp>
        <p:nvSpPr>
          <p:cNvPr id="10" name="object 15">
            <a:extLst>
              <a:ext uri="{FF2B5EF4-FFF2-40B4-BE49-F238E27FC236}">
                <a16:creationId xmlns:a16="http://schemas.microsoft.com/office/drawing/2014/main" id="{C8C5BAEF-F2FC-4CC6-BF06-4E99645F9D09}"/>
              </a:ext>
            </a:extLst>
          </p:cNvPr>
          <p:cNvSpPr txBox="1"/>
          <p:nvPr/>
        </p:nvSpPr>
        <p:spPr>
          <a:xfrm>
            <a:off x="1604363" y="1168400"/>
            <a:ext cx="4347772" cy="1342162"/>
          </a:xfrm>
          <a:prstGeom prst="rect">
            <a:avLst/>
          </a:prstGeom>
        </p:spPr>
        <p:txBody>
          <a:bodyPr vert="horz" wrap="square" lIns="0" tIns="12700" rIns="0" bIns="0" rtlCol="0">
            <a:spAutoFit/>
          </a:bodyPr>
          <a:lstStyle/>
          <a:p>
            <a:pPr marL="12700" algn="ctr">
              <a:lnSpc>
                <a:spcPct val="150000"/>
              </a:lnSpc>
              <a:spcBef>
                <a:spcPts val="100"/>
              </a:spcBef>
            </a:pPr>
            <a:r>
              <a:rPr sz="3600" b="1" u="none" dirty="0" err="1">
                <a:solidFill>
                  <a:prstClr val="black"/>
                </a:solidFill>
              </a:rPr>
              <a:t>IdeaPresence</a:t>
            </a:r>
            <a:endParaRPr sz="3600" b="1" u="none" dirty="0">
              <a:solidFill>
                <a:prstClr val="black"/>
              </a:solidFill>
            </a:endParaRPr>
          </a:p>
          <a:p>
            <a:pPr marL="12700" algn="ctr">
              <a:lnSpc>
                <a:spcPct val="150000"/>
              </a:lnSpc>
              <a:spcBef>
                <a:spcPts val="100"/>
              </a:spcBef>
            </a:pPr>
            <a:r>
              <a:rPr sz="2400" b="1" u="none" dirty="0"/>
              <a:t>Immerse Yourself in Infinity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043F875-6D31-4630-88C9-00C782ADD0BE}"/>
              </a:ext>
            </a:extLst>
          </p:cNvPr>
          <p:cNvPicPr>
            <a:picLocks noChangeAspect="1"/>
          </p:cNvPicPr>
          <p:nvPr/>
        </p:nvPicPr>
        <p:blipFill rotWithShape="1">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l="37899" t="18377" r="3906" b="7201"/>
          <a:stretch/>
        </p:blipFill>
        <p:spPr>
          <a:xfrm>
            <a:off x="2272671" y="4909605"/>
            <a:ext cx="1078435" cy="682378"/>
          </a:xfrm>
          <a:prstGeom prst="rect">
            <a:avLst/>
          </a:prstGeom>
        </p:spPr>
      </p:pic>
      <p:sp>
        <p:nvSpPr>
          <p:cNvPr id="9" name="object 9"/>
          <p:cNvSpPr txBox="1"/>
          <p:nvPr/>
        </p:nvSpPr>
        <p:spPr>
          <a:xfrm>
            <a:off x="583045" y="1092200"/>
            <a:ext cx="6393964" cy="903837"/>
          </a:xfrm>
          <a:prstGeom prst="rect">
            <a:avLst/>
          </a:prstGeom>
        </p:spPr>
        <p:txBody>
          <a:bodyPr vert="horz" wrap="square" lIns="0" tIns="12700" rIns="0" bIns="0" rtlCol="0">
            <a:spAutoFit/>
          </a:bodyPr>
          <a:lstStyle/>
          <a:p>
            <a:pPr marL="12700" marR="5080">
              <a:lnSpc>
                <a:spcPct val="141700"/>
              </a:lnSpc>
              <a:spcBef>
                <a:spcPts val="100"/>
              </a:spcBef>
            </a:pPr>
            <a:r>
              <a:rPr sz="1050" b="0" u="none" dirty="0"/>
              <a:t>The 138-inch 4K immersive giant display </a:t>
            </a:r>
            <a:r>
              <a:rPr lang="en-US" altLang="zh-CN" sz="1050" b="0" u="none" dirty="0"/>
              <a:t>adopts the</a:t>
            </a:r>
            <a:r>
              <a:rPr sz="1050" b="0" u="none" dirty="0"/>
              <a:t> flip-chip COB technology and has a 20,000:1 contrast ratio and BT.2020 color gamut for realistic color reproduction. It also boasts two groups of full-range speakers for stereo surround sound. The intelligent audio and video provide a professional meeting experience</a:t>
            </a:r>
            <a:r>
              <a:rPr sz="1050" b="0" u="none" baseline="30000" dirty="0"/>
              <a:t>1</a:t>
            </a:r>
            <a:r>
              <a:rPr sz="1050" b="0" u="none" dirty="0"/>
              <a:t>, making it suitable for large meeting rooms, lecture halls, and multi-functional halls.</a:t>
            </a:r>
          </a:p>
        </p:txBody>
      </p:sp>
      <p:sp>
        <p:nvSpPr>
          <p:cNvPr id="29" name="object 15">
            <a:extLst>
              <a:ext uri="{FF2B5EF4-FFF2-40B4-BE49-F238E27FC236}">
                <a16:creationId xmlns:a16="http://schemas.microsoft.com/office/drawing/2014/main" id="{41107542-8386-4947-A6A1-5B959AA5BE9F}"/>
              </a:ext>
            </a:extLst>
          </p:cNvPr>
          <p:cNvSpPr txBox="1"/>
          <p:nvPr/>
        </p:nvSpPr>
        <p:spPr>
          <a:xfrm>
            <a:off x="583045" y="635000"/>
            <a:ext cx="4167444" cy="259045"/>
          </a:xfrm>
          <a:prstGeom prst="rect">
            <a:avLst/>
          </a:prstGeom>
        </p:spPr>
        <p:txBody>
          <a:bodyPr vert="horz" wrap="square" lIns="0" tIns="12700" rIns="0" bIns="0" rtlCol="0">
            <a:spAutoFit/>
          </a:bodyPr>
          <a:lstStyle/>
          <a:p>
            <a:pPr marL="12700">
              <a:lnSpc>
                <a:spcPct val="100000"/>
              </a:lnSpc>
              <a:spcBef>
                <a:spcPts val="100"/>
              </a:spcBef>
            </a:pPr>
            <a:r>
              <a:rPr sz="1600" b="1" u="none" dirty="0" err="1">
                <a:solidFill>
                  <a:schemeClr val="accent1">
                    <a:lumMod val="50000"/>
                  </a:schemeClr>
                </a:solidFill>
              </a:rPr>
              <a:t>IdeaPresence</a:t>
            </a:r>
            <a:endParaRPr sz="16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59" name="object 15">
            <a:extLst>
              <a:ext uri="{FF2B5EF4-FFF2-40B4-BE49-F238E27FC236}">
                <a16:creationId xmlns:a16="http://schemas.microsoft.com/office/drawing/2014/main" id="{6CE7B979-3336-4899-B6D9-150460FBB6B1}"/>
              </a:ext>
            </a:extLst>
          </p:cNvPr>
          <p:cNvSpPr txBox="1"/>
          <p:nvPr/>
        </p:nvSpPr>
        <p:spPr>
          <a:xfrm>
            <a:off x="572189" y="2282611"/>
            <a:ext cx="3882117" cy="228268"/>
          </a:xfrm>
          <a:prstGeom prst="rect">
            <a:avLst/>
          </a:prstGeom>
        </p:spPr>
        <p:txBody>
          <a:bodyPr vert="horz" wrap="square" lIns="0" tIns="12700" rIns="0" bIns="0" rtlCol="0">
            <a:spAutoFit/>
          </a:bodyPr>
          <a:lstStyle/>
          <a:p>
            <a:pPr marL="12700">
              <a:lnSpc>
                <a:spcPct val="100000"/>
              </a:lnSpc>
              <a:spcBef>
                <a:spcPts val="100"/>
              </a:spcBef>
            </a:pPr>
            <a:r>
              <a:rPr sz="1400" b="1" u="none" dirty="0"/>
              <a:t>Expand Your View, Expand Your World</a:t>
            </a:r>
            <a:endParaRPr sz="1400" b="1" dirty="0">
              <a:latin typeface="Arial" panose="02000000000000000000" pitchFamily="2" charset="-122"/>
              <a:ea typeface="方正兰亭黑简体" panose="02000000000000000000" pitchFamily="2" charset="-122"/>
              <a:cs typeface="Arial Unicode MS"/>
            </a:endParaRPr>
          </a:p>
        </p:txBody>
      </p:sp>
      <p:cxnSp>
        <p:nvCxnSpPr>
          <p:cNvPr id="7" name="直接连接符 6">
            <a:extLst>
              <a:ext uri="{FF2B5EF4-FFF2-40B4-BE49-F238E27FC236}">
                <a16:creationId xmlns:a16="http://schemas.microsoft.com/office/drawing/2014/main" id="{A1274BAB-67CE-4229-9A6E-570BAC8CD07B}"/>
              </a:ext>
            </a:extLst>
          </p:cNvPr>
          <p:cNvCxnSpPr>
            <a:cxnSpLocks/>
          </p:cNvCxnSpPr>
          <p:nvPr/>
        </p:nvCxnSpPr>
        <p:spPr>
          <a:xfrm>
            <a:off x="617285" y="2606417"/>
            <a:ext cx="6285165" cy="0"/>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52502820-E52F-45AD-9C18-9528E50EF382}"/>
              </a:ext>
            </a:extLst>
          </p:cNvPr>
          <p:cNvSpPr/>
          <p:nvPr/>
        </p:nvSpPr>
        <p:spPr>
          <a:xfrm>
            <a:off x="579346" y="2560698"/>
            <a:ext cx="3250293"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C00000"/>
              </a:solidFill>
            </a:endParaRPr>
          </a:p>
        </p:txBody>
      </p:sp>
      <p:grpSp>
        <p:nvGrpSpPr>
          <p:cNvPr id="17" name="组合 16">
            <a:extLst>
              <a:ext uri="{FF2B5EF4-FFF2-40B4-BE49-F238E27FC236}">
                <a16:creationId xmlns:a16="http://schemas.microsoft.com/office/drawing/2014/main" id="{60461C76-3453-4AAF-8786-355F75C0600B}"/>
              </a:ext>
            </a:extLst>
          </p:cNvPr>
          <p:cNvGrpSpPr/>
          <p:nvPr/>
        </p:nvGrpSpPr>
        <p:grpSpPr>
          <a:xfrm>
            <a:off x="562884" y="2766520"/>
            <a:ext cx="6393965" cy="1222550"/>
            <a:chOff x="655161" y="2894938"/>
            <a:chExt cx="6393965" cy="1222550"/>
          </a:xfrm>
        </p:grpSpPr>
        <p:sp>
          <p:nvSpPr>
            <p:cNvPr id="64" name="object 15">
              <a:extLst>
                <a:ext uri="{FF2B5EF4-FFF2-40B4-BE49-F238E27FC236}">
                  <a16:creationId xmlns:a16="http://schemas.microsoft.com/office/drawing/2014/main" id="{8A2C4BE6-9441-4A57-8C56-CA6CD274AE8B}"/>
                </a:ext>
              </a:extLst>
            </p:cNvPr>
            <p:cNvSpPr txBox="1"/>
            <p:nvPr/>
          </p:nvSpPr>
          <p:spPr>
            <a:xfrm>
              <a:off x="655161" y="2894938"/>
              <a:ext cx="2585606" cy="197490"/>
            </a:xfrm>
            <a:prstGeom prst="rect">
              <a:avLst/>
            </a:prstGeom>
          </p:spPr>
          <p:txBody>
            <a:bodyPr vert="horz" wrap="square" lIns="0" tIns="12700" rIns="0" bIns="0" rtlCol="0">
              <a:spAutoFit/>
            </a:bodyPr>
            <a:lstStyle/>
            <a:p>
              <a:pPr marL="12700">
                <a:lnSpc>
                  <a:spcPct val="100000"/>
                </a:lnSpc>
                <a:spcBef>
                  <a:spcPts val="100"/>
                </a:spcBef>
              </a:pPr>
              <a:r>
                <a:rPr sz="1200" b="1" u="none" dirty="0">
                  <a:solidFill>
                    <a:schemeClr val="accent1">
                      <a:lumMod val="50000"/>
                    </a:schemeClr>
                  </a:solidFill>
                </a:rPr>
                <a:t>Stunning minimalist design</a:t>
              </a:r>
              <a:endParaRPr sz="12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65" name="文本框 64">
              <a:extLst>
                <a:ext uri="{FF2B5EF4-FFF2-40B4-BE49-F238E27FC236}">
                  <a16:creationId xmlns:a16="http://schemas.microsoft.com/office/drawing/2014/main" id="{34248740-1385-45E1-A374-61CE588C1545}"/>
                </a:ext>
              </a:extLst>
            </p:cNvPr>
            <p:cNvSpPr txBox="1"/>
            <p:nvPr/>
          </p:nvSpPr>
          <p:spPr>
            <a:xfrm>
              <a:off x="655161" y="3147992"/>
              <a:ext cx="6393965" cy="969496"/>
            </a:xfrm>
            <a:prstGeom prst="rect">
              <a:avLst/>
            </a:prstGeom>
            <a:noFill/>
          </p:spPr>
          <p:txBody>
            <a:bodyPr wrap="square" lIns="0" tIns="0" rIns="0" bIns="0" rtlCol="0">
              <a:spAutoFit/>
            </a:bodyPr>
            <a:lstStyle/>
            <a:p>
              <a:pPr>
                <a:lnSpc>
                  <a:spcPct val="150000"/>
                </a:lnSpc>
              </a:pPr>
              <a:r>
                <a:rPr sz="1050" b="0" u="none" dirty="0"/>
                <a:t>The</a:t>
              </a:r>
              <a:r>
                <a:rPr lang="en-US" sz="1050" b="0" u="none" dirty="0"/>
                <a:t> display's</a:t>
              </a:r>
              <a:r>
                <a:rPr sz="1050" b="0" u="none" dirty="0"/>
                <a:t> frame is made of aviation-grade aluminum alloy and has undergone wire-drawing and oxidation, </a:t>
              </a:r>
              <a:r>
                <a:rPr lang="en-US" altLang="zh-CN" sz="1050" b="0" u="none" dirty="0"/>
                <a:t>for great stability and durability</a:t>
              </a:r>
              <a:r>
                <a:rPr sz="1050" b="0" u="none" dirty="0"/>
                <a:t>. The chin of the display </a:t>
              </a:r>
              <a:r>
                <a:rPr lang="en-US" sz="1050" b="0" u="none" dirty="0"/>
                <a:t>boasts </a:t>
              </a:r>
              <a:r>
                <a:rPr sz="1050" b="0" u="none" dirty="0"/>
                <a:t>speaker cloth technology, which makes it resistant to dust and dirt</a:t>
              </a:r>
              <a:r>
                <a:rPr lang="en-US" sz="1050" b="0" u="none" dirty="0"/>
                <a:t>. What's more, </a:t>
              </a:r>
              <a:r>
                <a:rPr sz="1050" b="0" u="none" dirty="0"/>
                <a:t>users can enjoy </a:t>
              </a:r>
              <a:r>
                <a:rPr lang="en-US" sz="1050" dirty="0"/>
                <a:t>widescreen </a:t>
              </a:r>
              <a:r>
                <a:rPr sz="1050" b="0" u="none" dirty="0"/>
                <a:t>while watching videos</a:t>
              </a:r>
              <a:r>
                <a:rPr lang="en-US" sz="1050" b="0" u="none" dirty="0"/>
                <a:t> thanks to</a:t>
              </a:r>
              <a:r>
                <a:rPr lang="en-US" altLang="zh-CN" sz="1050" dirty="0"/>
                <a:t> 170° wide viewing angle and thin edges on three of its sides</a:t>
              </a:r>
              <a:r>
                <a:rPr sz="1050" b="0" u="none" dirty="0"/>
                <a:t>.</a:t>
              </a:r>
              <a:endParaRPr lang="en-US" altLang="zh-CN" sz="1050" dirty="0">
                <a:latin typeface="Arial" panose="020C0503030203020204" pitchFamily="34" charset="0"/>
                <a:ea typeface="方正兰亭黑简体" panose="02000000000000000000" pitchFamily="2" charset="-122"/>
                <a:cs typeface="Huawei Sans" panose="020C0503030203020204" pitchFamily="34" charset="0"/>
              </a:endParaRPr>
            </a:p>
          </p:txBody>
        </p:sp>
      </p:grpSp>
      <p:grpSp>
        <p:nvGrpSpPr>
          <p:cNvPr id="30" name="组合 29">
            <a:extLst>
              <a:ext uri="{FF2B5EF4-FFF2-40B4-BE49-F238E27FC236}">
                <a16:creationId xmlns:a16="http://schemas.microsoft.com/office/drawing/2014/main" id="{033B4203-E0EC-4B45-9C91-22FA4C480082}"/>
              </a:ext>
            </a:extLst>
          </p:cNvPr>
          <p:cNvGrpSpPr/>
          <p:nvPr/>
        </p:nvGrpSpPr>
        <p:grpSpPr>
          <a:xfrm>
            <a:off x="604157" y="8819888"/>
            <a:ext cx="6186538" cy="699024"/>
            <a:chOff x="659774" y="8698282"/>
            <a:chExt cx="6186538" cy="699024"/>
          </a:xfrm>
        </p:grpSpPr>
        <p:sp>
          <p:nvSpPr>
            <p:cNvPr id="68" name="object 15">
              <a:extLst>
                <a:ext uri="{FF2B5EF4-FFF2-40B4-BE49-F238E27FC236}">
                  <a16:creationId xmlns:a16="http://schemas.microsoft.com/office/drawing/2014/main" id="{04848224-1DEF-46F8-BD7D-72B68AE3AB30}"/>
                </a:ext>
              </a:extLst>
            </p:cNvPr>
            <p:cNvSpPr txBox="1"/>
            <p:nvPr/>
          </p:nvSpPr>
          <p:spPr>
            <a:xfrm>
              <a:off x="659774" y="8698282"/>
              <a:ext cx="2978916" cy="197490"/>
            </a:xfrm>
            <a:prstGeom prst="rect">
              <a:avLst/>
            </a:prstGeom>
          </p:spPr>
          <p:txBody>
            <a:bodyPr vert="horz" wrap="square" lIns="0" tIns="12700" rIns="0" bIns="0" rtlCol="0">
              <a:spAutoFit/>
            </a:bodyPr>
            <a:lstStyle/>
            <a:p>
              <a:pPr marL="12700">
                <a:lnSpc>
                  <a:spcPct val="100000"/>
                </a:lnSpc>
                <a:spcBef>
                  <a:spcPts val="100"/>
                </a:spcBef>
              </a:pPr>
              <a:r>
                <a:rPr sz="1200" b="1" u="none" dirty="0">
                  <a:solidFill>
                    <a:schemeClr val="accent1">
                      <a:lumMod val="50000"/>
                    </a:schemeClr>
                  </a:solidFill>
                </a:rPr>
                <a:t>Extension for bigger possibilities</a:t>
              </a:r>
              <a:endParaRPr sz="12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96" name="文本框 95">
              <a:extLst>
                <a:ext uri="{FF2B5EF4-FFF2-40B4-BE49-F238E27FC236}">
                  <a16:creationId xmlns:a16="http://schemas.microsoft.com/office/drawing/2014/main" id="{C6F1B469-A6A0-4930-B9EB-71F0091858B2}"/>
                </a:ext>
              </a:extLst>
            </p:cNvPr>
            <p:cNvSpPr txBox="1"/>
            <p:nvPr/>
          </p:nvSpPr>
          <p:spPr>
            <a:xfrm>
              <a:off x="663903" y="8942502"/>
              <a:ext cx="6182409" cy="454804"/>
            </a:xfrm>
            <a:prstGeom prst="rect">
              <a:avLst/>
            </a:prstGeom>
            <a:noFill/>
          </p:spPr>
          <p:txBody>
            <a:bodyPr wrap="square" lIns="0" tIns="0" rIns="0" bIns="0" rtlCol="0">
              <a:spAutoFit/>
            </a:bodyPr>
            <a:lstStyle/>
            <a:p>
              <a:pPr>
                <a:lnSpc>
                  <a:spcPct val="150000"/>
                </a:lnSpc>
              </a:pPr>
              <a:r>
                <a:rPr sz="1050" b="0" u="none" dirty="0">
                  <a:solidFill>
                    <a:srgbClr val="231F20"/>
                  </a:solidFill>
                </a:rPr>
                <a:t>The modular array design allows for dual-screen extension and 32:9 aspect ratio, enabling simultaneous display of site video and shared content.</a:t>
              </a:r>
            </a:p>
          </p:txBody>
        </p:sp>
      </p:grpSp>
      <p:grpSp>
        <p:nvGrpSpPr>
          <p:cNvPr id="18" name="组合 17">
            <a:extLst>
              <a:ext uri="{FF2B5EF4-FFF2-40B4-BE49-F238E27FC236}">
                <a16:creationId xmlns:a16="http://schemas.microsoft.com/office/drawing/2014/main" id="{BAC1DE1C-D0AC-4DB0-8523-D561533DA43A}"/>
              </a:ext>
            </a:extLst>
          </p:cNvPr>
          <p:cNvGrpSpPr/>
          <p:nvPr/>
        </p:nvGrpSpPr>
        <p:grpSpPr>
          <a:xfrm>
            <a:off x="581933" y="5846411"/>
            <a:ext cx="6395076" cy="953381"/>
            <a:chOff x="651326" y="5774540"/>
            <a:chExt cx="6395076" cy="953381"/>
          </a:xfrm>
        </p:grpSpPr>
        <p:sp>
          <p:nvSpPr>
            <p:cNvPr id="98" name="object 15">
              <a:extLst>
                <a:ext uri="{FF2B5EF4-FFF2-40B4-BE49-F238E27FC236}">
                  <a16:creationId xmlns:a16="http://schemas.microsoft.com/office/drawing/2014/main" id="{D18486C6-151A-4B5B-AFFF-CCA2FF070BFE}"/>
                </a:ext>
              </a:extLst>
            </p:cNvPr>
            <p:cNvSpPr txBox="1"/>
            <p:nvPr/>
          </p:nvSpPr>
          <p:spPr>
            <a:xfrm>
              <a:off x="657050" y="5774540"/>
              <a:ext cx="4638393" cy="197490"/>
            </a:xfrm>
            <a:prstGeom prst="rect">
              <a:avLst/>
            </a:prstGeom>
          </p:spPr>
          <p:txBody>
            <a:bodyPr vert="horz" wrap="square" lIns="0" tIns="12700" rIns="0" bIns="0" rtlCol="0">
              <a:spAutoFit/>
            </a:bodyPr>
            <a:lstStyle/>
            <a:p>
              <a:pPr marL="12700">
                <a:lnSpc>
                  <a:spcPct val="100000"/>
                </a:lnSpc>
                <a:spcBef>
                  <a:spcPts val="100"/>
                </a:spcBef>
              </a:pPr>
              <a:r>
                <a:rPr lang="en-US" sz="1200" b="1" dirty="0">
                  <a:solidFill>
                    <a:schemeClr val="accent1">
                      <a:lumMod val="50000"/>
                    </a:schemeClr>
                  </a:solidFill>
                </a:rPr>
                <a:t>Cool-running COB display </a:t>
              </a:r>
              <a:endParaRPr sz="12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99" name="文本框 98">
              <a:extLst>
                <a:ext uri="{FF2B5EF4-FFF2-40B4-BE49-F238E27FC236}">
                  <a16:creationId xmlns:a16="http://schemas.microsoft.com/office/drawing/2014/main" id="{A858A533-1485-4145-A3E9-6CB68FD9725B}"/>
                </a:ext>
              </a:extLst>
            </p:cNvPr>
            <p:cNvSpPr txBox="1"/>
            <p:nvPr/>
          </p:nvSpPr>
          <p:spPr>
            <a:xfrm>
              <a:off x="651326" y="6030742"/>
              <a:ext cx="6395076" cy="697179"/>
            </a:xfrm>
            <a:prstGeom prst="rect">
              <a:avLst/>
            </a:prstGeom>
            <a:noFill/>
          </p:spPr>
          <p:txBody>
            <a:bodyPr wrap="square" lIns="0" tIns="0" rIns="0" bIns="0" rtlCol="0">
              <a:spAutoFit/>
            </a:bodyPr>
            <a:lstStyle/>
            <a:p>
              <a:pPr>
                <a:lnSpc>
                  <a:spcPct val="150000"/>
                </a:lnSpc>
              </a:pPr>
              <a:r>
                <a:rPr sz="1050" b="0" u="none" dirty="0"/>
                <a:t>We use new architecture in our static low-power driver IC and adopt the co-cathode design to provide precise power supply and reduce power consumption by 30%. Additionally, screen temperature</a:t>
              </a:r>
              <a:r>
                <a:rPr lang="en-US" altLang="zh-CN" sz="1050" b="0" u="none" dirty="0"/>
                <a:t> rise</a:t>
              </a:r>
              <a:r>
                <a:rPr lang="en-US" sz="1050" b="0" u="none" dirty="0"/>
                <a:t> does not exceed</a:t>
              </a:r>
              <a:r>
                <a:rPr sz="1050" b="0" u="none" dirty="0"/>
                <a:t> 17°C</a:t>
              </a:r>
              <a:r>
                <a:rPr lang="en-US" altLang="zh-CN" sz="1050" b="0" u="none" baseline="30000" dirty="0"/>
                <a:t>2</a:t>
              </a:r>
              <a:r>
                <a:rPr sz="1050" b="0" u="none" dirty="0"/>
                <a:t>, </a:t>
              </a:r>
              <a:r>
                <a:rPr lang="en-US" sz="1050" b="0" u="none" dirty="0"/>
                <a:t>ensuring viewing experience is not hindered by overheating</a:t>
              </a:r>
              <a:r>
                <a:rPr sz="1050" b="0" u="none" dirty="0"/>
                <a:t>.</a:t>
              </a:r>
            </a:p>
          </p:txBody>
        </p:sp>
      </p:grpSp>
      <p:grpSp>
        <p:nvGrpSpPr>
          <p:cNvPr id="22" name="组合 21">
            <a:extLst>
              <a:ext uri="{FF2B5EF4-FFF2-40B4-BE49-F238E27FC236}">
                <a16:creationId xmlns:a16="http://schemas.microsoft.com/office/drawing/2014/main" id="{F2996712-C114-44F0-9720-DB7CC45C7E0D}"/>
              </a:ext>
            </a:extLst>
          </p:cNvPr>
          <p:cNvGrpSpPr/>
          <p:nvPr/>
        </p:nvGrpSpPr>
        <p:grpSpPr>
          <a:xfrm>
            <a:off x="563511" y="7046987"/>
            <a:ext cx="6395632" cy="716304"/>
            <a:chOff x="649966" y="6795357"/>
            <a:chExt cx="6395632" cy="716304"/>
          </a:xfrm>
        </p:grpSpPr>
        <p:sp>
          <p:nvSpPr>
            <p:cNvPr id="107" name="object 15">
              <a:extLst>
                <a:ext uri="{FF2B5EF4-FFF2-40B4-BE49-F238E27FC236}">
                  <a16:creationId xmlns:a16="http://schemas.microsoft.com/office/drawing/2014/main" id="{FAC70D67-D253-4FA8-8E7F-BCE989A3A437}"/>
                </a:ext>
              </a:extLst>
            </p:cNvPr>
            <p:cNvSpPr txBox="1"/>
            <p:nvPr/>
          </p:nvSpPr>
          <p:spPr>
            <a:xfrm>
              <a:off x="649966" y="6795357"/>
              <a:ext cx="3653517" cy="197490"/>
            </a:xfrm>
            <a:prstGeom prst="rect">
              <a:avLst/>
            </a:prstGeom>
          </p:spPr>
          <p:txBody>
            <a:bodyPr vert="horz" wrap="square" lIns="0" tIns="12700" rIns="0" bIns="0" rtlCol="0">
              <a:spAutoFit/>
            </a:bodyPr>
            <a:lstStyle/>
            <a:p>
              <a:pPr marL="12700">
                <a:lnSpc>
                  <a:spcPct val="100000"/>
                </a:lnSpc>
                <a:spcBef>
                  <a:spcPts val="100"/>
                </a:spcBef>
              </a:pPr>
              <a:r>
                <a:rPr sz="1200" b="1" u="none" dirty="0">
                  <a:solidFill>
                    <a:schemeClr val="accent1">
                      <a:lumMod val="50000"/>
                    </a:schemeClr>
                  </a:solidFill>
                </a:rPr>
                <a:t>Rock-solid security protection</a:t>
              </a:r>
              <a:endParaRPr sz="12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108" name="文本框 107">
              <a:extLst>
                <a:ext uri="{FF2B5EF4-FFF2-40B4-BE49-F238E27FC236}">
                  <a16:creationId xmlns:a16="http://schemas.microsoft.com/office/drawing/2014/main" id="{550EA6FC-FC01-416D-B09F-6A066D90315E}"/>
                </a:ext>
              </a:extLst>
            </p:cNvPr>
            <p:cNvSpPr txBox="1"/>
            <p:nvPr/>
          </p:nvSpPr>
          <p:spPr>
            <a:xfrm>
              <a:off x="650522" y="7056857"/>
              <a:ext cx="6395076" cy="454804"/>
            </a:xfrm>
            <a:prstGeom prst="rect">
              <a:avLst/>
            </a:prstGeom>
            <a:noFill/>
          </p:spPr>
          <p:txBody>
            <a:bodyPr wrap="square" lIns="0" tIns="0" rIns="0" bIns="0" rtlCol="0">
              <a:spAutoFit/>
            </a:bodyPr>
            <a:lstStyle/>
            <a:p>
              <a:pPr>
                <a:lnSpc>
                  <a:spcPct val="150000"/>
                </a:lnSpc>
              </a:pPr>
              <a:r>
                <a:rPr lang="en-US" sz="1050" b="0" u="none" dirty="0"/>
                <a:t>F</a:t>
              </a:r>
              <a:r>
                <a:rPr sz="1050" b="0" u="none" dirty="0"/>
                <a:t>lip-chip COB technology safeguards internal components by preventing their exposure.</a:t>
              </a:r>
              <a:r>
                <a:rPr lang="en-US" sz="1050" b="0" u="none" dirty="0"/>
                <a:t> Its front is</a:t>
              </a:r>
              <a:r>
                <a:rPr sz="1050" b="0" u="none" dirty="0"/>
                <a:t> IP65</a:t>
              </a:r>
              <a:r>
                <a:rPr lang="en-US" sz="1050" b="0" u="none" dirty="0"/>
                <a:t>-rated, and a</a:t>
              </a:r>
              <a:r>
                <a:rPr sz="1050" b="0" u="none" dirty="0"/>
                <a:t>ny smudges on the surface can be easily cleaned.</a:t>
              </a:r>
            </a:p>
          </p:txBody>
        </p:sp>
      </p:grpSp>
      <p:sp>
        <p:nvSpPr>
          <p:cNvPr id="2" name="矩形: 圆角 1">
            <a:extLst>
              <a:ext uri="{FF2B5EF4-FFF2-40B4-BE49-F238E27FC236}">
                <a16:creationId xmlns:a16="http://schemas.microsoft.com/office/drawing/2014/main" id="{27824244-69C6-44EB-AB9A-63F2A83CEE69}"/>
              </a:ext>
            </a:extLst>
          </p:cNvPr>
          <p:cNvSpPr/>
          <p:nvPr/>
        </p:nvSpPr>
        <p:spPr>
          <a:xfrm>
            <a:off x="596271" y="4060942"/>
            <a:ext cx="3048000" cy="768690"/>
          </a:xfrm>
          <a:prstGeom prst="round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圆角 19">
            <a:extLst>
              <a:ext uri="{FF2B5EF4-FFF2-40B4-BE49-F238E27FC236}">
                <a16:creationId xmlns:a16="http://schemas.microsoft.com/office/drawing/2014/main" id="{21DADB23-3A3F-458F-BA10-FD3D073DFF52}"/>
              </a:ext>
            </a:extLst>
          </p:cNvPr>
          <p:cNvSpPr/>
          <p:nvPr/>
        </p:nvSpPr>
        <p:spPr>
          <a:xfrm>
            <a:off x="596271" y="4876702"/>
            <a:ext cx="3048000" cy="768691"/>
          </a:xfrm>
          <a:prstGeom prst="round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 name="矩形 2">
            <a:extLst>
              <a:ext uri="{FF2B5EF4-FFF2-40B4-BE49-F238E27FC236}">
                <a16:creationId xmlns:a16="http://schemas.microsoft.com/office/drawing/2014/main" id="{D54F8985-C965-4A9E-888C-71C00324423E}"/>
              </a:ext>
            </a:extLst>
          </p:cNvPr>
          <p:cNvSpPr/>
          <p:nvPr/>
        </p:nvSpPr>
        <p:spPr>
          <a:xfrm>
            <a:off x="672471" y="4230148"/>
            <a:ext cx="1400872" cy="538609"/>
          </a:xfrm>
          <a:prstGeom prst="rect">
            <a:avLst/>
          </a:prstGeom>
        </p:spPr>
        <p:txBody>
          <a:bodyPr wrap="square">
            <a:spAutoFit/>
          </a:bodyPr>
          <a:lstStyle/>
          <a:p>
            <a:r>
              <a:rPr sz="1100" b="1" u="none" dirty="0">
                <a:solidFill>
                  <a:srgbClr val="231F20"/>
                </a:solidFill>
              </a:rPr>
              <a:t>99.5%</a:t>
            </a:r>
          </a:p>
          <a:p>
            <a:r>
              <a:rPr sz="900" b="0" u="none" dirty="0">
                <a:solidFill>
                  <a:srgbClr val="231F20"/>
                </a:solidFill>
              </a:rPr>
              <a:t>Screen-to-body ratio </a:t>
            </a:r>
            <a:r>
              <a:rPr lang="en-US" altLang="zh-CN" sz="900" b="0" u="none" dirty="0">
                <a:solidFill>
                  <a:srgbClr val="231F20"/>
                </a:solidFill>
              </a:rPr>
              <a:t>o</a:t>
            </a:r>
            <a:r>
              <a:rPr sz="900" b="0" u="none" dirty="0">
                <a:solidFill>
                  <a:srgbClr val="231F20"/>
                </a:solidFill>
              </a:rPr>
              <a:t>n three sides</a:t>
            </a:r>
          </a:p>
        </p:txBody>
      </p:sp>
      <p:sp>
        <p:nvSpPr>
          <p:cNvPr id="23" name="矩形 22">
            <a:extLst>
              <a:ext uri="{FF2B5EF4-FFF2-40B4-BE49-F238E27FC236}">
                <a16:creationId xmlns:a16="http://schemas.microsoft.com/office/drawing/2014/main" id="{2988379F-0628-410A-8C4E-80AEA210D55D}"/>
              </a:ext>
            </a:extLst>
          </p:cNvPr>
          <p:cNvSpPr/>
          <p:nvPr/>
        </p:nvSpPr>
        <p:spPr>
          <a:xfrm>
            <a:off x="3796671" y="4227273"/>
            <a:ext cx="1288792" cy="400110"/>
          </a:xfrm>
          <a:prstGeom prst="rect">
            <a:avLst/>
          </a:prstGeom>
        </p:spPr>
        <p:txBody>
          <a:bodyPr wrap="square">
            <a:spAutoFit/>
          </a:bodyPr>
          <a:lstStyle/>
          <a:p>
            <a:r>
              <a:rPr sz="1100" b="1" u="none">
                <a:solidFill>
                  <a:srgbClr val="231F20"/>
                </a:solidFill>
              </a:rPr>
              <a:t>2 mm</a:t>
            </a:r>
          </a:p>
          <a:p>
            <a:r>
              <a:rPr sz="900" b="0" u="none">
                <a:solidFill>
                  <a:srgbClr val="231F20"/>
                </a:solidFill>
              </a:rPr>
              <a:t>Ultra-narrow bezel</a:t>
            </a:r>
          </a:p>
        </p:txBody>
      </p:sp>
      <p:sp>
        <p:nvSpPr>
          <p:cNvPr id="25" name="矩形 24">
            <a:extLst>
              <a:ext uri="{FF2B5EF4-FFF2-40B4-BE49-F238E27FC236}">
                <a16:creationId xmlns:a16="http://schemas.microsoft.com/office/drawing/2014/main" id="{FA1BE671-E951-407D-8234-D731921CDEC0}"/>
              </a:ext>
            </a:extLst>
          </p:cNvPr>
          <p:cNvSpPr/>
          <p:nvPr/>
        </p:nvSpPr>
        <p:spPr>
          <a:xfrm>
            <a:off x="631623" y="5040766"/>
            <a:ext cx="2345514" cy="477054"/>
          </a:xfrm>
          <a:prstGeom prst="rect">
            <a:avLst/>
          </a:prstGeom>
        </p:spPr>
        <p:txBody>
          <a:bodyPr wrap="none">
            <a:spAutoFit/>
          </a:bodyPr>
          <a:lstStyle/>
          <a:p>
            <a:r>
              <a:rPr sz="1100" b="1" u="none" dirty="0">
                <a:solidFill>
                  <a:srgbClr val="231F20"/>
                </a:solidFill>
              </a:rPr>
              <a:t>17</a:t>
            </a:r>
            <a:r>
              <a:rPr lang="en-US" altLang="zh-CN" sz="1100" b="1" u="none" dirty="0">
                <a:solidFill>
                  <a:srgbClr val="231F20"/>
                </a:solidFill>
              </a:rPr>
              <a:t>0</a:t>
            </a:r>
            <a:r>
              <a:rPr sz="1100" b="1" u="none" dirty="0">
                <a:solidFill>
                  <a:srgbClr val="231F20"/>
                </a:solidFill>
              </a:rPr>
              <a:t>°</a:t>
            </a:r>
            <a:r>
              <a:rPr sz="1600" b="1" u="none" dirty="0">
                <a:solidFill>
                  <a:srgbClr val="231F20"/>
                </a:solidFill>
              </a:rPr>
              <a:t> </a:t>
            </a:r>
            <a:r>
              <a:rPr sz="1000" b="1" u="none" dirty="0">
                <a:solidFill>
                  <a:srgbClr val="231F20"/>
                </a:solidFill>
              </a:rPr>
              <a:t>wide </a:t>
            </a:r>
            <a:r>
              <a:rPr lang="en-US" sz="1000" b="1" dirty="0">
                <a:solidFill>
                  <a:srgbClr val="231F20"/>
                </a:solidFill>
              </a:rPr>
              <a:t>viewing angle</a:t>
            </a:r>
            <a:endParaRPr lang="en-US" altLang="zh-CN" sz="1000" b="1" dirty="0">
              <a:solidFill>
                <a:srgbClr val="231F20"/>
              </a:solidFill>
              <a:latin typeface="Arial" panose="020C0503030203020204" pitchFamily="34" charset="0"/>
              <a:ea typeface="方正兰亭黑简体" panose="02000000000000000000" pitchFamily="2" charset="-122"/>
              <a:cs typeface="Huawei Sans" panose="020C0503030203020204" pitchFamily="34" charset="0"/>
            </a:endParaRPr>
          </a:p>
          <a:p>
            <a:r>
              <a:rPr sz="900" b="0" u="none" dirty="0">
                <a:solidFill>
                  <a:srgbClr val="231F20"/>
                </a:solidFill>
              </a:rPr>
              <a:t>No light reflection or leakage from the side</a:t>
            </a:r>
          </a:p>
        </p:txBody>
      </p:sp>
      <p:sp>
        <p:nvSpPr>
          <p:cNvPr id="26" name="矩形 25">
            <a:extLst>
              <a:ext uri="{FF2B5EF4-FFF2-40B4-BE49-F238E27FC236}">
                <a16:creationId xmlns:a16="http://schemas.microsoft.com/office/drawing/2014/main" id="{E00BCDCC-A1F3-40DA-AE7E-D36995AD0C25}"/>
              </a:ext>
            </a:extLst>
          </p:cNvPr>
          <p:cNvSpPr/>
          <p:nvPr/>
        </p:nvSpPr>
        <p:spPr>
          <a:xfrm>
            <a:off x="3796671" y="5045603"/>
            <a:ext cx="1370888" cy="400110"/>
          </a:xfrm>
          <a:prstGeom prst="rect">
            <a:avLst/>
          </a:prstGeom>
        </p:spPr>
        <p:txBody>
          <a:bodyPr wrap="none">
            <a:spAutoFit/>
          </a:bodyPr>
          <a:lstStyle/>
          <a:p>
            <a:r>
              <a:rPr sz="1100" b="1" u="none" dirty="0"/>
              <a:t>≤ 0.1 mm</a:t>
            </a:r>
          </a:p>
          <a:p>
            <a:r>
              <a:rPr sz="900" b="0" u="none" dirty="0"/>
              <a:t>Flat</a:t>
            </a:r>
            <a:r>
              <a:rPr lang="en-US" sz="900" b="0" u="none" dirty="0"/>
              <a:t> mirror-like</a:t>
            </a:r>
            <a:r>
              <a:rPr sz="900" b="0" u="none" dirty="0"/>
              <a:t> surface</a:t>
            </a:r>
          </a:p>
        </p:txBody>
      </p:sp>
      <p:sp>
        <p:nvSpPr>
          <p:cNvPr id="27" name="矩形: 圆角 26">
            <a:extLst>
              <a:ext uri="{FF2B5EF4-FFF2-40B4-BE49-F238E27FC236}">
                <a16:creationId xmlns:a16="http://schemas.microsoft.com/office/drawing/2014/main" id="{C05F43DC-6BF2-4896-B55F-FDAE285B3237}"/>
              </a:ext>
            </a:extLst>
          </p:cNvPr>
          <p:cNvSpPr/>
          <p:nvPr/>
        </p:nvSpPr>
        <p:spPr>
          <a:xfrm>
            <a:off x="3720471" y="4060942"/>
            <a:ext cx="3048000" cy="768690"/>
          </a:xfrm>
          <a:prstGeom prst="round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圆角 27">
            <a:extLst>
              <a:ext uri="{FF2B5EF4-FFF2-40B4-BE49-F238E27FC236}">
                <a16:creationId xmlns:a16="http://schemas.microsoft.com/office/drawing/2014/main" id="{E009B742-6504-48A5-A939-B5E0C3DBDE8F}"/>
              </a:ext>
            </a:extLst>
          </p:cNvPr>
          <p:cNvSpPr/>
          <p:nvPr/>
        </p:nvSpPr>
        <p:spPr>
          <a:xfrm>
            <a:off x="3720471" y="4876703"/>
            <a:ext cx="3048000" cy="768690"/>
          </a:xfrm>
          <a:prstGeom prst="round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6" name="图片 5">
            <a:extLst>
              <a:ext uri="{FF2B5EF4-FFF2-40B4-BE49-F238E27FC236}">
                <a16:creationId xmlns:a16="http://schemas.microsoft.com/office/drawing/2014/main" id="{3344B6DA-4859-4F1C-937B-F14C4B4B9E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916" t="12319"/>
          <a:stretch/>
        </p:blipFill>
        <p:spPr>
          <a:xfrm>
            <a:off x="5507867" y="4144982"/>
            <a:ext cx="838200" cy="687429"/>
          </a:xfrm>
          <a:prstGeom prst="rect">
            <a:avLst/>
          </a:prstGeom>
        </p:spPr>
      </p:pic>
      <p:pic>
        <p:nvPicPr>
          <p:cNvPr id="13" name="图片 12">
            <a:extLst>
              <a:ext uri="{FF2B5EF4-FFF2-40B4-BE49-F238E27FC236}">
                <a16:creationId xmlns:a16="http://schemas.microsoft.com/office/drawing/2014/main" id="{BAD16900-1A54-4906-8752-B1538EE032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689" t="12095" r="12689" b="10531"/>
          <a:stretch/>
        </p:blipFill>
        <p:spPr>
          <a:xfrm>
            <a:off x="2174316" y="4051807"/>
            <a:ext cx="1400871" cy="817059"/>
          </a:xfrm>
          <a:prstGeom prst="rect">
            <a:avLst/>
          </a:prstGeom>
          <a:effectLst>
            <a:softEdge rad="63500"/>
          </a:effectLst>
        </p:spPr>
      </p:pic>
      <p:pic>
        <p:nvPicPr>
          <p:cNvPr id="15" name="图片 14">
            <a:extLst>
              <a:ext uri="{FF2B5EF4-FFF2-40B4-BE49-F238E27FC236}">
                <a16:creationId xmlns:a16="http://schemas.microsoft.com/office/drawing/2014/main" id="{11BF40F2-0894-41C1-8B28-E03C77BC9758}"/>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55000"/>
                    </a14:imgEffect>
                  </a14:imgLayer>
                </a14:imgProps>
              </a:ext>
              <a:ext uri="{28A0092B-C50C-407E-A947-70E740481C1C}">
                <a14:useLocalDpi xmlns:a14="http://schemas.microsoft.com/office/drawing/2010/main" val="0"/>
              </a:ext>
            </a:extLst>
          </a:blip>
          <a:srcRect l="57060" t="18342" r="1596" b="45799"/>
          <a:stretch/>
        </p:blipFill>
        <p:spPr>
          <a:xfrm>
            <a:off x="5354235" y="4857891"/>
            <a:ext cx="1251716" cy="806309"/>
          </a:xfrm>
          <a:prstGeom prst="rect">
            <a:avLst/>
          </a:prstGeom>
          <a:effectLst>
            <a:softEdge rad="63500"/>
          </a:effectLst>
        </p:spPr>
      </p:pic>
      <p:pic>
        <p:nvPicPr>
          <p:cNvPr id="16" name="图片 15">
            <a:extLst>
              <a:ext uri="{FF2B5EF4-FFF2-40B4-BE49-F238E27FC236}">
                <a16:creationId xmlns:a16="http://schemas.microsoft.com/office/drawing/2014/main" id="{2494D8FE-5F88-4D87-BFA2-46DB516B492D}"/>
              </a:ext>
            </a:extLst>
          </p:cNvPr>
          <p:cNvPicPr>
            <a:picLocks noChangeAspect="1"/>
          </p:cNvPicPr>
          <p:nvPr/>
        </p:nvPicPr>
        <p:blipFill rotWithShape="1">
          <a:blip r:embed="rId8"/>
          <a:srcRect t="17779" b="18522"/>
          <a:stretch/>
        </p:blipFill>
        <p:spPr>
          <a:xfrm>
            <a:off x="472704" y="7893526"/>
            <a:ext cx="6436216" cy="610103"/>
          </a:xfrm>
          <a:prstGeom prst="rect">
            <a:avLst/>
          </a:prstGeom>
        </p:spPr>
      </p:pic>
      <p:sp>
        <p:nvSpPr>
          <p:cNvPr id="4" name="矩形 3">
            <a:extLst>
              <a:ext uri="{FF2B5EF4-FFF2-40B4-BE49-F238E27FC236}">
                <a16:creationId xmlns:a16="http://schemas.microsoft.com/office/drawing/2014/main" id="{C7BF5A13-53CF-4508-BC25-A073DEB3F275}"/>
              </a:ext>
            </a:extLst>
          </p:cNvPr>
          <p:cNvSpPr/>
          <p:nvPr/>
        </p:nvSpPr>
        <p:spPr>
          <a:xfrm>
            <a:off x="716773" y="8313207"/>
            <a:ext cx="666849" cy="161583"/>
          </a:xfrm>
          <a:prstGeom prst="rect">
            <a:avLst/>
          </a:prstGeom>
          <a:solidFill>
            <a:srgbClr val="E7EDF5"/>
          </a:solidFill>
        </p:spPr>
        <p:txBody>
          <a:bodyPr wrap="none" lIns="0" tIns="0" rIns="0" bIns="0">
            <a:spAutoFit/>
          </a:bodyPr>
          <a:lstStyle/>
          <a:p>
            <a:r>
              <a:rPr lang="en-US" altLang="zh-CN" sz="1050" dirty="0"/>
              <a:t>Waterproof</a:t>
            </a:r>
            <a:endParaRPr lang="zh-CN" altLang="en-US" sz="1050" dirty="0"/>
          </a:p>
        </p:txBody>
      </p:sp>
      <p:sp>
        <p:nvSpPr>
          <p:cNvPr id="33" name="矩形 32">
            <a:extLst>
              <a:ext uri="{FF2B5EF4-FFF2-40B4-BE49-F238E27FC236}">
                <a16:creationId xmlns:a16="http://schemas.microsoft.com/office/drawing/2014/main" id="{580557FB-4594-4798-B898-BBDACED757BC}"/>
              </a:ext>
            </a:extLst>
          </p:cNvPr>
          <p:cNvSpPr/>
          <p:nvPr/>
        </p:nvSpPr>
        <p:spPr>
          <a:xfrm>
            <a:off x="1827721" y="8315693"/>
            <a:ext cx="585096" cy="161583"/>
          </a:xfrm>
          <a:prstGeom prst="rect">
            <a:avLst/>
          </a:prstGeom>
          <a:solidFill>
            <a:srgbClr val="E7EDF5"/>
          </a:solidFill>
        </p:spPr>
        <p:txBody>
          <a:bodyPr wrap="none" lIns="0" tIns="0" rIns="0" bIns="0">
            <a:spAutoFit/>
          </a:bodyPr>
          <a:lstStyle/>
          <a:p>
            <a:pPr algn="ctr"/>
            <a:r>
              <a:rPr lang="en-US" altLang="zh-CN" sz="1050" dirty="0"/>
              <a:t>Dustproof</a:t>
            </a:r>
            <a:endParaRPr lang="zh-CN" altLang="en-US" sz="1050" dirty="0"/>
          </a:p>
        </p:txBody>
      </p:sp>
      <p:sp>
        <p:nvSpPr>
          <p:cNvPr id="34" name="矩形 33">
            <a:extLst>
              <a:ext uri="{FF2B5EF4-FFF2-40B4-BE49-F238E27FC236}">
                <a16:creationId xmlns:a16="http://schemas.microsoft.com/office/drawing/2014/main" id="{22931550-EAFE-42AA-8CAD-6497261C48C6}"/>
              </a:ext>
            </a:extLst>
          </p:cNvPr>
          <p:cNvSpPr/>
          <p:nvPr/>
        </p:nvSpPr>
        <p:spPr>
          <a:xfrm>
            <a:off x="2856512" y="8315693"/>
            <a:ext cx="591508" cy="161583"/>
          </a:xfrm>
          <a:prstGeom prst="rect">
            <a:avLst/>
          </a:prstGeom>
          <a:solidFill>
            <a:srgbClr val="E7EDF5"/>
          </a:solidFill>
        </p:spPr>
        <p:txBody>
          <a:bodyPr wrap="none" lIns="0" tIns="0" rIns="0" bIns="0">
            <a:spAutoFit/>
          </a:bodyPr>
          <a:lstStyle/>
          <a:p>
            <a:pPr algn="ctr"/>
            <a:r>
              <a:rPr lang="en-US" altLang="zh-CN" sz="1050" dirty="0"/>
              <a:t>Anti-static</a:t>
            </a:r>
            <a:endParaRPr lang="zh-CN" altLang="en-US" sz="1050" dirty="0"/>
          </a:p>
        </p:txBody>
      </p:sp>
      <p:sp>
        <p:nvSpPr>
          <p:cNvPr id="35" name="矩形 34">
            <a:extLst>
              <a:ext uri="{FF2B5EF4-FFF2-40B4-BE49-F238E27FC236}">
                <a16:creationId xmlns:a16="http://schemas.microsoft.com/office/drawing/2014/main" id="{BED1380F-9A6F-48B5-9798-34DECC64A840}"/>
              </a:ext>
            </a:extLst>
          </p:cNvPr>
          <p:cNvSpPr/>
          <p:nvPr/>
        </p:nvSpPr>
        <p:spPr>
          <a:xfrm>
            <a:off x="3828892" y="8313543"/>
            <a:ext cx="705321" cy="161583"/>
          </a:xfrm>
          <a:prstGeom prst="rect">
            <a:avLst/>
          </a:prstGeom>
          <a:solidFill>
            <a:srgbClr val="E7EDF5"/>
          </a:solidFill>
        </p:spPr>
        <p:txBody>
          <a:bodyPr wrap="none" lIns="0" tIns="0" rIns="0" bIns="0">
            <a:spAutoFit/>
          </a:bodyPr>
          <a:lstStyle/>
          <a:p>
            <a:pPr algn="ctr"/>
            <a:r>
              <a:rPr lang="en-US" altLang="zh-CN" sz="1050" dirty="0"/>
              <a:t>Bump-proof</a:t>
            </a:r>
          </a:p>
        </p:txBody>
      </p:sp>
      <p:sp>
        <p:nvSpPr>
          <p:cNvPr id="36" name="矩形 35">
            <a:extLst>
              <a:ext uri="{FF2B5EF4-FFF2-40B4-BE49-F238E27FC236}">
                <a16:creationId xmlns:a16="http://schemas.microsoft.com/office/drawing/2014/main" id="{3B7753C9-1AF4-43FD-A98B-E56FD0E71B34}"/>
              </a:ext>
            </a:extLst>
          </p:cNvPr>
          <p:cNvSpPr/>
          <p:nvPr/>
        </p:nvSpPr>
        <p:spPr>
          <a:xfrm>
            <a:off x="4787818" y="8322017"/>
            <a:ext cx="870431" cy="161583"/>
          </a:xfrm>
          <a:prstGeom prst="rect">
            <a:avLst/>
          </a:prstGeom>
          <a:solidFill>
            <a:srgbClr val="E7EDF5"/>
          </a:solidFill>
        </p:spPr>
        <p:txBody>
          <a:bodyPr wrap="none" lIns="0" tIns="0" rIns="0" bIns="0">
            <a:spAutoFit/>
          </a:bodyPr>
          <a:lstStyle/>
          <a:p>
            <a:pPr algn="ctr"/>
            <a:r>
              <a:rPr lang="en-US" altLang="zh-CN" sz="1050" dirty="0"/>
              <a:t>Moisture-proof</a:t>
            </a:r>
          </a:p>
        </p:txBody>
      </p:sp>
      <p:sp>
        <p:nvSpPr>
          <p:cNvPr id="37" name="矩形 36">
            <a:extLst>
              <a:ext uri="{FF2B5EF4-FFF2-40B4-BE49-F238E27FC236}">
                <a16:creationId xmlns:a16="http://schemas.microsoft.com/office/drawing/2014/main" id="{15261BB9-4B1A-4397-A3CB-BFF9B2F25F1B}"/>
              </a:ext>
            </a:extLst>
          </p:cNvPr>
          <p:cNvSpPr/>
          <p:nvPr/>
        </p:nvSpPr>
        <p:spPr>
          <a:xfrm>
            <a:off x="5879599" y="8313543"/>
            <a:ext cx="809517" cy="161583"/>
          </a:xfrm>
          <a:prstGeom prst="rect">
            <a:avLst/>
          </a:prstGeom>
          <a:solidFill>
            <a:srgbClr val="E7EDF5"/>
          </a:solidFill>
        </p:spPr>
        <p:txBody>
          <a:bodyPr wrap="none" lIns="0" tIns="0" rIns="0" bIns="0">
            <a:spAutoFit/>
          </a:bodyPr>
          <a:lstStyle/>
          <a:p>
            <a:pPr algn="ctr"/>
            <a:r>
              <a:rPr lang="en-US" altLang="zh-CN" sz="1050" dirty="0"/>
              <a:t>Easy to clean</a:t>
            </a:r>
            <a:endParaRPr lang="zh-CN" altLang="en-US" sz="1050" dirty="0"/>
          </a:p>
        </p:txBody>
      </p:sp>
    </p:spTree>
    <p:extLst>
      <p:ext uri="{BB962C8B-B14F-4D97-AF65-F5344CB8AC3E}">
        <p14:creationId xmlns:p14="http://schemas.microsoft.com/office/powerpoint/2010/main" val="1204045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 name="图片 133">
            <a:extLst>
              <a:ext uri="{FF2B5EF4-FFF2-40B4-BE49-F238E27FC236}">
                <a16:creationId xmlns:a16="http://schemas.microsoft.com/office/drawing/2014/main" id="{D1E3808D-82BC-47AF-BFD4-8F139C1D63DF}"/>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06" t="13971" b="23888"/>
          <a:stretch/>
        </p:blipFill>
        <p:spPr>
          <a:xfrm>
            <a:off x="0" y="7409474"/>
            <a:ext cx="7556500" cy="2685150"/>
          </a:xfrm>
          <a:prstGeom prst="rect">
            <a:avLst/>
          </a:prstGeom>
          <a:effectLst>
            <a:softEdge rad="635000"/>
          </a:effectLst>
        </p:spPr>
      </p:pic>
      <p:sp>
        <p:nvSpPr>
          <p:cNvPr id="3" name="矩形 2">
            <a:extLst>
              <a:ext uri="{FF2B5EF4-FFF2-40B4-BE49-F238E27FC236}">
                <a16:creationId xmlns:a16="http://schemas.microsoft.com/office/drawing/2014/main" id="{F9F06656-679F-4E0C-9155-C0010F40020E}"/>
              </a:ext>
            </a:extLst>
          </p:cNvPr>
          <p:cNvSpPr/>
          <p:nvPr/>
        </p:nvSpPr>
        <p:spPr>
          <a:xfrm>
            <a:off x="0" y="7451714"/>
            <a:ext cx="7556500" cy="26962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45" name="object 15">
            <a:extLst>
              <a:ext uri="{FF2B5EF4-FFF2-40B4-BE49-F238E27FC236}">
                <a16:creationId xmlns:a16="http://schemas.microsoft.com/office/drawing/2014/main" id="{ACA03BE1-F2C2-4C17-B696-9E6F401F1454}"/>
              </a:ext>
            </a:extLst>
          </p:cNvPr>
          <p:cNvSpPr txBox="1"/>
          <p:nvPr/>
        </p:nvSpPr>
        <p:spPr>
          <a:xfrm>
            <a:off x="724667" y="711362"/>
            <a:ext cx="3663183" cy="228268"/>
          </a:xfrm>
          <a:prstGeom prst="rect">
            <a:avLst/>
          </a:prstGeom>
        </p:spPr>
        <p:txBody>
          <a:bodyPr vert="horz" wrap="square" lIns="0" tIns="12700" rIns="0" bIns="0" rtlCol="0">
            <a:spAutoFit/>
          </a:bodyPr>
          <a:lstStyle/>
          <a:p>
            <a:pPr marL="12700">
              <a:lnSpc>
                <a:spcPct val="100000"/>
              </a:lnSpc>
              <a:spcBef>
                <a:spcPts val="100"/>
              </a:spcBef>
            </a:pPr>
            <a:r>
              <a:rPr lang="en-US" sz="1400" b="1" dirty="0"/>
              <a:t>Immersive </a:t>
            </a:r>
            <a:r>
              <a:rPr lang="en-US" altLang="zh-CN" sz="1400" b="1" dirty="0"/>
              <a:t>A</a:t>
            </a:r>
            <a:r>
              <a:rPr lang="en-US" sz="1400" b="1" dirty="0"/>
              <a:t>udiovisual </a:t>
            </a:r>
            <a:r>
              <a:rPr lang="en-US" altLang="zh-CN" sz="1400" b="1" dirty="0"/>
              <a:t>E</a:t>
            </a:r>
            <a:r>
              <a:rPr lang="en-US" sz="1400" b="1" dirty="0"/>
              <a:t>xperience </a:t>
            </a:r>
            <a:endParaRPr sz="1400" b="1" dirty="0">
              <a:latin typeface="Arial" panose="02000000000000000000" pitchFamily="2" charset="-122"/>
              <a:ea typeface="方正兰亭黑简体" panose="02000000000000000000" pitchFamily="2" charset="-122"/>
              <a:cs typeface="Arial Unicode MS"/>
            </a:endParaRPr>
          </a:p>
        </p:txBody>
      </p:sp>
      <p:cxnSp>
        <p:nvCxnSpPr>
          <p:cNvPr id="46" name="直接连接符 45">
            <a:extLst>
              <a:ext uri="{FF2B5EF4-FFF2-40B4-BE49-F238E27FC236}">
                <a16:creationId xmlns:a16="http://schemas.microsoft.com/office/drawing/2014/main" id="{FAE73048-5EFD-48A1-B85A-37074596B549}"/>
              </a:ext>
            </a:extLst>
          </p:cNvPr>
          <p:cNvCxnSpPr>
            <a:cxnSpLocks/>
          </p:cNvCxnSpPr>
          <p:nvPr/>
        </p:nvCxnSpPr>
        <p:spPr>
          <a:xfrm>
            <a:off x="765602" y="1082532"/>
            <a:ext cx="6136848" cy="0"/>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70AFF374-289B-42A0-ABF6-2E4B6D99C84A}"/>
              </a:ext>
            </a:extLst>
          </p:cNvPr>
          <p:cNvSpPr/>
          <p:nvPr/>
        </p:nvSpPr>
        <p:spPr>
          <a:xfrm>
            <a:off x="733069" y="1032073"/>
            <a:ext cx="2892781" cy="461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C00000"/>
              </a:solidFill>
            </a:endParaRPr>
          </a:p>
        </p:txBody>
      </p:sp>
      <p:grpSp>
        <p:nvGrpSpPr>
          <p:cNvPr id="48" name="组合 47">
            <a:extLst>
              <a:ext uri="{FF2B5EF4-FFF2-40B4-BE49-F238E27FC236}">
                <a16:creationId xmlns:a16="http://schemas.microsoft.com/office/drawing/2014/main" id="{2B931CBC-A1CF-4FE7-AFCC-890DCC8489DA}"/>
              </a:ext>
            </a:extLst>
          </p:cNvPr>
          <p:cNvGrpSpPr/>
          <p:nvPr/>
        </p:nvGrpSpPr>
        <p:grpSpPr>
          <a:xfrm>
            <a:off x="730248" y="1302041"/>
            <a:ext cx="6179348" cy="944788"/>
            <a:chOff x="655159" y="2894938"/>
            <a:chExt cx="11607217" cy="944788"/>
          </a:xfrm>
        </p:grpSpPr>
        <p:sp>
          <p:nvSpPr>
            <p:cNvPr id="49" name="object 15">
              <a:extLst>
                <a:ext uri="{FF2B5EF4-FFF2-40B4-BE49-F238E27FC236}">
                  <a16:creationId xmlns:a16="http://schemas.microsoft.com/office/drawing/2014/main" id="{B9689120-6447-4CCA-AE44-3C8E428BF9E8}"/>
                </a:ext>
              </a:extLst>
            </p:cNvPr>
            <p:cNvSpPr txBox="1"/>
            <p:nvPr/>
          </p:nvSpPr>
          <p:spPr>
            <a:xfrm>
              <a:off x="655159" y="2894938"/>
              <a:ext cx="3578332" cy="197490"/>
            </a:xfrm>
            <a:prstGeom prst="rect">
              <a:avLst/>
            </a:prstGeom>
          </p:spPr>
          <p:txBody>
            <a:bodyPr vert="horz" wrap="square" lIns="0" tIns="12700" rIns="0" bIns="0" rtlCol="0">
              <a:spAutoFit/>
            </a:bodyPr>
            <a:lstStyle/>
            <a:p>
              <a:pPr marL="12700">
                <a:lnSpc>
                  <a:spcPct val="100000"/>
                </a:lnSpc>
                <a:spcBef>
                  <a:spcPts val="100"/>
                </a:spcBef>
              </a:pPr>
              <a:r>
                <a:rPr sz="1200" b="1" u="none" dirty="0"/>
                <a:t>Ultimate 4K visual fidelity</a:t>
              </a:r>
              <a:endParaRPr sz="1200" b="1" dirty="0">
                <a:latin typeface="Arial" panose="02000000000000000000" pitchFamily="2" charset="-122"/>
                <a:ea typeface="方正兰亭黑简体" panose="02000000000000000000" pitchFamily="2" charset="-122"/>
                <a:cs typeface="Arial Unicode MS"/>
              </a:endParaRPr>
            </a:p>
          </p:txBody>
        </p:sp>
        <p:sp>
          <p:nvSpPr>
            <p:cNvPr id="50" name="文本框 49">
              <a:extLst>
                <a:ext uri="{FF2B5EF4-FFF2-40B4-BE49-F238E27FC236}">
                  <a16:creationId xmlns:a16="http://schemas.microsoft.com/office/drawing/2014/main" id="{77FAE95E-957C-4FBC-97D7-F458F913CFF4}"/>
                </a:ext>
              </a:extLst>
            </p:cNvPr>
            <p:cNvSpPr txBox="1"/>
            <p:nvPr/>
          </p:nvSpPr>
          <p:spPr>
            <a:xfrm>
              <a:off x="655161" y="3142547"/>
              <a:ext cx="11607215" cy="697179"/>
            </a:xfrm>
            <a:prstGeom prst="rect">
              <a:avLst/>
            </a:prstGeom>
            <a:noFill/>
          </p:spPr>
          <p:txBody>
            <a:bodyPr wrap="square" lIns="0" tIns="0" rIns="0" bIns="0" rtlCol="0">
              <a:spAutoFit/>
            </a:bodyPr>
            <a:lstStyle/>
            <a:p>
              <a:pPr>
                <a:lnSpc>
                  <a:spcPct val="150000"/>
                </a:lnSpc>
              </a:pPr>
              <a:r>
                <a:rPr sz="1050" b="0" u="none" dirty="0"/>
                <a:t>The display has a P0.7 pixel spacing and a pixel pitch of 32 </a:t>
              </a:r>
              <a:r>
                <a:rPr sz="1050" b="0" u="none" dirty="0" err="1"/>
                <a:t>ppi</a:t>
              </a:r>
              <a:r>
                <a:rPr sz="1050" b="0" u="none" dirty="0"/>
                <a:t>, with support for independent self-luminance for hundreds of millions of pixels. Each beam of light can be precisely adjusted to enhance</a:t>
              </a:r>
              <a:r>
                <a:rPr lang="en-US" sz="1050" b="0" u="none" dirty="0"/>
                <a:t> image presentation and vividness</a:t>
              </a:r>
              <a:r>
                <a:rPr sz="1050" b="0" u="none" dirty="0"/>
                <a:t>.</a:t>
              </a:r>
            </a:p>
          </p:txBody>
        </p:sp>
      </p:grpSp>
      <p:grpSp>
        <p:nvGrpSpPr>
          <p:cNvPr id="51" name="组合 50">
            <a:extLst>
              <a:ext uri="{FF2B5EF4-FFF2-40B4-BE49-F238E27FC236}">
                <a16:creationId xmlns:a16="http://schemas.microsoft.com/office/drawing/2014/main" id="{E07D9715-BD2D-4A95-B7F6-AD2C4746F6A5}"/>
              </a:ext>
            </a:extLst>
          </p:cNvPr>
          <p:cNvGrpSpPr/>
          <p:nvPr/>
        </p:nvGrpSpPr>
        <p:grpSpPr>
          <a:xfrm>
            <a:off x="703144" y="2616200"/>
            <a:ext cx="3137336" cy="1489304"/>
            <a:chOff x="606779" y="2865113"/>
            <a:chExt cx="5893137" cy="1489304"/>
          </a:xfrm>
        </p:grpSpPr>
        <p:sp>
          <p:nvSpPr>
            <p:cNvPr id="52" name="object 15">
              <a:extLst>
                <a:ext uri="{FF2B5EF4-FFF2-40B4-BE49-F238E27FC236}">
                  <a16:creationId xmlns:a16="http://schemas.microsoft.com/office/drawing/2014/main" id="{7ABAF010-8FDC-44DA-92E4-DE80C2C32D5E}"/>
                </a:ext>
              </a:extLst>
            </p:cNvPr>
            <p:cNvSpPr txBox="1"/>
            <p:nvPr/>
          </p:nvSpPr>
          <p:spPr>
            <a:xfrm>
              <a:off x="606779" y="2865113"/>
              <a:ext cx="5208986" cy="197490"/>
            </a:xfrm>
            <a:prstGeom prst="rect">
              <a:avLst/>
            </a:prstGeom>
          </p:spPr>
          <p:txBody>
            <a:bodyPr vert="horz" wrap="square" lIns="0" tIns="12700" rIns="0" bIns="0" rtlCol="0">
              <a:spAutoFit/>
            </a:bodyPr>
            <a:lstStyle/>
            <a:p>
              <a:pPr marL="12700">
                <a:lnSpc>
                  <a:spcPct val="100000"/>
                </a:lnSpc>
                <a:spcBef>
                  <a:spcPts val="100"/>
                </a:spcBef>
              </a:pPr>
              <a:r>
                <a:rPr lang="en-US" sz="1200" b="1" u="none" dirty="0"/>
                <a:t>Colors beyond the palette</a:t>
              </a:r>
              <a:endParaRPr sz="1200" b="1" dirty="0">
                <a:latin typeface="Arial" panose="02000000000000000000" pitchFamily="2" charset="-122"/>
                <a:ea typeface="方正兰亭黑简体" panose="02000000000000000000" pitchFamily="2" charset="-122"/>
                <a:cs typeface="Arial Unicode MS"/>
              </a:endParaRPr>
            </a:p>
          </p:txBody>
        </p:sp>
        <p:sp>
          <p:nvSpPr>
            <p:cNvPr id="53" name="文本框 52">
              <a:extLst>
                <a:ext uri="{FF2B5EF4-FFF2-40B4-BE49-F238E27FC236}">
                  <a16:creationId xmlns:a16="http://schemas.microsoft.com/office/drawing/2014/main" id="{8E7D058D-8433-4C08-9B90-943A7F651C67}"/>
                </a:ext>
              </a:extLst>
            </p:cNvPr>
            <p:cNvSpPr txBox="1"/>
            <p:nvPr/>
          </p:nvSpPr>
          <p:spPr>
            <a:xfrm>
              <a:off x="655161" y="3142547"/>
              <a:ext cx="5844755" cy="1211870"/>
            </a:xfrm>
            <a:prstGeom prst="rect">
              <a:avLst/>
            </a:prstGeom>
            <a:noFill/>
          </p:spPr>
          <p:txBody>
            <a:bodyPr wrap="square" lIns="0" tIns="0" rIns="0" bIns="0" rtlCol="0">
              <a:spAutoFit/>
            </a:bodyPr>
            <a:lstStyle/>
            <a:p>
              <a:pPr>
                <a:lnSpc>
                  <a:spcPct val="150000"/>
                </a:lnSpc>
              </a:pPr>
              <a:r>
                <a:rPr sz="1050" b="0" u="none" dirty="0"/>
                <a:t>The display can present 1.07 billion stunning colors with BT.2020 image-level color gamut, providing 64 times higher color display performance. </a:t>
              </a:r>
              <a:r>
                <a:rPr lang="en-US" sz="1050" b="0" u="none" dirty="0"/>
                <a:t>P</a:t>
              </a:r>
              <a:r>
                <a:rPr sz="1050" b="0" u="none" dirty="0"/>
                <a:t>rofessional color adjustment before delivery</a:t>
              </a:r>
              <a:r>
                <a:rPr lang="en-US" sz="1050" dirty="0"/>
                <a:t> creates true-to-life images</a:t>
              </a:r>
              <a:r>
                <a:rPr sz="1050" b="0" u="none" dirty="0"/>
                <a:t>, bringing you closer to </a:t>
              </a:r>
              <a:r>
                <a:rPr lang="en-US" sz="1050" b="0" u="none" dirty="0"/>
                <a:t>reality</a:t>
              </a:r>
              <a:r>
                <a:rPr sz="1050" b="0" u="none" dirty="0"/>
                <a:t>.</a:t>
              </a:r>
            </a:p>
          </p:txBody>
        </p:sp>
      </p:grpSp>
      <p:grpSp>
        <p:nvGrpSpPr>
          <p:cNvPr id="90" name="组合 89">
            <a:extLst>
              <a:ext uri="{FF2B5EF4-FFF2-40B4-BE49-F238E27FC236}">
                <a16:creationId xmlns:a16="http://schemas.microsoft.com/office/drawing/2014/main" id="{4578AB43-C035-491F-8DB6-DAD8253E0870}"/>
              </a:ext>
            </a:extLst>
          </p:cNvPr>
          <p:cNvGrpSpPr/>
          <p:nvPr/>
        </p:nvGrpSpPr>
        <p:grpSpPr>
          <a:xfrm>
            <a:off x="755327" y="5186297"/>
            <a:ext cx="1212791" cy="369332"/>
            <a:chOff x="526135" y="5896559"/>
            <a:chExt cx="1091245" cy="369332"/>
          </a:xfrm>
        </p:grpSpPr>
        <p:sp>
          <p:nvSpPr>
            <p:cNvPr id="91" name="文本框 90">
              <a:extLst>
                <a:ext uri="{FF2B5EF4-FFF2-40B4-BE49-F238E27FC236}">
                  <a16:creationId xmlns:a16="http://schemas.microsoft.com/office/drawing/2014/main" id="{CAE5F02D-EACD-4056-B2C8-9520E8AE0901}"/>
                </a:ext>
              </a:extLst>
            </p:cNvPr>
            <p:cNvSpPr txBox="1"/>
            <p:nvPr/>
          </p:nvSpPr>
          <p:spPr>
            <a:xfrm>
              <a:off x="730644" y="5896559"/>
              <a:ext cx="886736" cy="369332"/>
            </a:xfrm>
            <a:prstGeom prst="rect">
              <a:avLst/>
            </a:prstGeom>
            <a:noFill/>
          </p:spPr>
          <p:txBody>
            <a:bodyPr wrap="square" rtlCol="0" anchor="t">
              <a:spAutoFit/>
            </a:bodyPr>
            <a:lstStyle/>
            <a:p>
              <a:pPr lvl="0" defTabSz="457200" eaLnBrk="0" fontAlgn="base" hangingPunct="0">
                <a:spcBef>
                  <a:spcPct val="0"/>
                </a:spcBef>
                <a:spcAft>
                  <a:spcPct val="0"/>
                </a:spcAft>
                <a:defRPr/>
              </a:pPr>
              <a:r>
                <a:rPr sz="900" b="0" u="none" dirty="0"/>
                <a:t>High </a:t>
              </a:r>
              <a:r>
                <a:rPr lang="en-US" sz="900" dirty="0"/>
                <a:t>black uniformity</a:t>
              </a:r>
              <a:endParaRPr lang="en-US" altLang="zh-CN" sz="9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pic>
          <p:nvPicPr>
            <p:cNvPr id="92" name="图片 91">
              <a:extLst>
                <a:ext uri="{FF2B5EF4-FFF2-40B4-BE49-F238E27FC236}">
                  <a16:creationId xmlns:a16="http://schemas.microsoft.com/office/drawing/2014/main" id="{BDB55A80-F4BE-4BA0-9EC5-03079BA623E6}"/>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26135" y="5995973"/>
              <a:ext cx="227671" cy="188947"/>
            </a:xfrm>
            <a:prstGeom prst="rect">
              <a:avLst/>
            </a:prstGeom>
          </p:spPr>
        </p:pic>
      </p:grpSp>
      <p:sp>
        <p:nvSpPr>
          <p:cNvPr id="93" name="矩形: 圆角 92">
            <a:extLst>
              <a:ext uri="{FF2B5EF4-FFF2-40B4-BE49-F238E27FC236}">
                <a16:creationId xmlns:a16="http://schemas.microsoft.com/office/drawing/2014/main" id="{9B088822-8D6D-4E66-9B00-67F2BABAD6AE}"/>
              </a:ext>
            </a:extLst>
          </p:cNvPr>
          <p:cNvSpPr/>
          <p:nvPr/>
        </p:nvSpPr>
        <p:spPr>
          <a:xfrm>
            <a:off x="738022" y="5252070"/>
            <a:ext cx="251301" cy="251301"/>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06" name="组合 105">
            <a:extLst>
              <a:ext uri="{FF2B5EF4-FFF2-40B4-BE49-F238E27FC236}">
                <a16:creationId xmlns:a16="http://schemas.microsoft.com/office/drawing/2014/main" id="{4DFE8AF8-9A5C-4888-88F0-19C8AFD2C8D8}"/>
              </a:ext>
            </a:extLst>
          </p:cNvPr>
          <p:cNvGrpSpPr/>
          <p:nvPr/>
        </p:nvGrpSpPr>
        <p:grpSpPr>
          <a:xfrm>
            <a:off x="2151273" y="5182130"/>
            <a:ext cx="1358699" cy="369332"/>
            <a:chOff x="1916410" y="6332862"/>
            <a:chExt cx="1358699" cy="369332"/>
          </a:xfrm>
        </p:grpSpPr>
        <p:sp>
          <p:nvSpPr>
            <p:cNvPr id="107" name="文本框 106">
              <a:extLst>
                <a:ext uri="{FF2B5EF4-FFF2-40B4-BE49-F238E27FC236}">
                  <a16:creationId xmlns:a16="http://schemas.microsoft.com/office/drawing/2014/main" id="{A4B96F51-7CF0-4E84-A5D7-DD2FEA28CFA3}"/>
                </a:ext>
              </a:extLst>
            </p:cNvPr>
            <p:cNvSpPr txBox="1"/>
            <p:nvPr/>
          </p:nvSpPr>
          <p:spPr>
            <a:xfrm>
              <a:off x="2147595" y="6332862"/>
              <a:ext cx="1127514" cy="369332"/>
            </a:xfrm>
            <a:prstGeom prst="rect">
              <a:avLst/>
            </a:prstGeom>
            <a:noFill/>
          </p:spPr>
          <p:txBody>
            <a:bodyPr wrap="square" rtlCol="0" anchor="t">
              <a:spAutoFit/>
            </a:bodyPr>
            <a:lstStyle/>
            <a:p>
              <a:pPr marL="0" marR="0" lvl="0" indent="0" defTabSz="457200" eaLnBrk="0" fontAlgn="base" latinLnBrk="0" hangingPunct="0">
                <a:lnSpc>
                  <a:spcPct val="100000"/>
                </a:lnSpc>
                <a:spcBef>
                  <a:spcPct val="0"/>
                </a:spcBef>
                <a:spcAft>
                  <a:spcPct val="0"/>
                </a:spcAft>
                <a:buClrTx/>
                <a:buSzTx/>
                <a:buFont typeface="Arial" panose="020B0604020202020204" pitchFamily="34" charset="0"/>
                <a:buNone/>
                <a:tabLst/>
                <a:defRPr/>
              </a:pPr>
              <a:r>
                <a:rPr lang="en-US" sz="900" b="0" u="none" dirty="0"/>
                <a:t>Anti-g</a:t>
              </a:r>
              <a:r>
                <a:rPr sz="900" b="0" u="none" dirty="0"/>
                <a:t>lare</a:t>
              </a:r>
              <a:r>
                <a:rPr lang="en-US" sz="900" b="0" u="none" dirty="0"/>
                <a:t>/</a:t>
              </a:r>
              <a:r>
                <a:rPr sz="900" b="0" u="none" dirty="0"/>
                <a:t>reflection</a:t>
              </a:r>
              <a:endParaRPr lang="en-US" altLang="zh-CN" sz="9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pic>
          <p:nvPicPr>
            <p:cNvPr id="108" name="图片 107">
              <a:extLst>
                <a:ext uri="{FF2B5EF4-FFF2-40B4-BE49-F238E27FC236}">
                  <a16:creationId xmlns:a16="http://schemas.microsoft.com/office/drawing/2014/main" id="{A9F0C8FC-89A0-4E08-BD44-8A0ACF5FB910}"/>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23386" y="6420909"/>
              <a:ext cx="235854" cy="235854"/>
            </a:xfrm>
            <a:prstGeom prst="rect">
              <a:avLst/>
            </a:prstGeom>
          </p:spPr>
        </p:pic>
        <p:sp>
          <p:nvSpPr>
            <p:cNvPr id="109" name="矩形: 圆角 108">
              <a:extLst>
                <a:ext uri="{FF2B5EF4-FFF2-40B4-BE49-F238E27FC236}">
                  <a16:creationId xmlns:a16="http://schemas.microsoft.com/office/drawing/2014/main" id="{68BFFFF3-F6B2-4DD2-8A78-80FF66521EE2}"/>
                </a:ext>
              </a:extLst>
            </p:cNvPr>
            <p:cNvSpPr/>
            <p:nvPr/>
          </p:nvSpPr>
          <p:spPr>
            <a:xfrm>
              <a:off x="1916410" y="6402801"/>
              <a:ext cx="251301" cy="251301"/>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110" name="组合 109">
            <a:extLst>
              <a:ext uri="{FF2B5EF4-FFF2-40B4-BE49-F238E27FC236}">
                <a16:creationId xmlns:a16="http://schemas.microsoft.com/office/drawing/2014/main" id="{822E7F9F-75F1-43AA-915C-B28BC2A2BD3E}"/>
              </a:ext>
            </a:extLst>
          </p:cNvPr>
          <p:cNvGrpSpPr/>
          <p:nvPr/>
        </p:nvGrpSpPr>
        <p:grpSpPr>
          <a:xfrm>
            <a:off x="3670659" y="5249210"/>
            <a:ext cx="1187777" cy="251301"/>
            <a:chOff x="3435796" y="6399942"/>
            <a:chExt cx="1187777" cy="251301"/>
          </a:xfrm>
        </p:grpSpPr>
        <p:sp>
          <p:nvSpPr>
            <p:cNvPr id="111" name="矩形: 圆角 110">
              <a:extLst>
                <a:ext uri="{FF2B5EF4-FFF2-40B4-BE49-F238E27FC236}">
                  <a16:creationId xmlns:a16="http://schemas.microsoft.com/office/drawing/2014/main" id="{609031C2-7E10-4D24-B984-7B4C4AAC79C8}"/>
                </a:ext>
              </a:extLst>
            </p:cNvPr>
            <p:cNvSpPr/>
            <p:nvPr/>
          </p:nvSpPr>
          <p:spPr>
            <a:xfrm>
              <a:off x="3435796" y="6399942"/>
              <a:ext cx="251301" cy="251301"/>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pic>
          <p:nvPicPr>
            <p:cNvPr id="112" name="图片 111">
              <a:extLst>
                <a:ext uri="{FF2B5EF4-FFF2-40B4-BE49-F238E27FC236}">
                  <a16:creationId xmlns:a16="http://schemas.microsoft.com/office/drawing/2014/main" id="{E1903899-8AF1-48A3-BC3A-5FDA548836EF}"/>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453877" y="6421038"/>
              <a:ext cx="215137" cy="215137"/>
            </a:xfrm>
            <a:prstGeom prst="rect">
              <a:avLst/>
            </a:prstGeom>
          </p:spPr>
        </p:pic>
        <p:sp>
          <p:nvSpPr>
            <p:cNvPr id="113" name="文本框 112">
              <a:extLst>
                <a:ext uri="{FF2B5EF4-FFF2-40B4-BE49-F238E27FC236}">
                  <a16:creationId xmlns:a16="http://schemas.microsoft.com/office/drawing/2014/main" id="{26979038-C77C-4FA2-82F6-B2D0497F0D23}"/>
                </a:ext>
              </a:extLst>
            </p:cNvPr>
            <p:cNvSpPr txBox="1"/>
            <p:nvPr/>
          </p:nvSpPr>
          <p:spPr>
            <a:xfrm>
              <a:off x="3682400" y="6402112"/>
              <a:ext cx="941173" cy="230832"/>
            </a:xfrm>
            <a:prstGeom prst="rect">
              <a:avLst/>
            </a:prstGeom>
            <a:noFill/>
          </p:spPr>
          <p:txBody>
            <a:bodyPr wrap="square" rtlCol="0" anchor="t">
              <a:spAutoFit/>
            </a:bodyPr>
            <a:lstStyle/>
            <a:p>
              <a:pPr marL="0" marR="0" lvl="0" indent="0" defTabSz="457200" eaLnBrk="0" fontAlgn="base" latinLnBrk="0" hangingPunct="0">
                <a:lnSpc>
                  <a:spcPct val="100000"/>
                </a:lnSpc>
                <a:spcBef>
                  <a:spcPct val="0"/>
                </a:spcBef>
                <a:spcAft>
                  <a:spcPct val="0"/>
                </a:spcAft>
                <a:buClrTx/>
                <a:buSzTx/>
                <a:buFont typeface="Arial" panose="020B0604020202020204" pitchFamily="34" charset="0"/>
                <a:buNone/>
                <a:tabLst/>
                <a:defRPr/>
              </a:pPr>
              <a:r>
                <a:rPr sz="900" b="0" u="none" dirty="0"/>
                <a:t>No </a:t>
              </a:r>
              <a:r>
                <a:rPr lang="en-US" sz="900" b="0" u="none" dirty="0"/>
                <a:t>smudges</a:t>
              </a:r>
              <a:endParaRPr lang="en-US" altLang="zh-CN" sz="9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grpSp>
      <p:grpSp>
        <p:nvGrpSpPr>
          <p:cNvPr id="114" name="组合 113">
            <a:extLst>
              <a:ext uri="{FF2B5EF4-FFF2-40B4-BE49-F238E27FC236}">
                <a16:creationId xmlns:a16="http://schemas.microsoft.com/office/drawing/2014/main" id="{5A5A2390-4B22-4F00-BC17-5CDC68F70DA9}"/>
              </a:ext>
            </a:extLst>
          </p:cNvPr>
          <p:cNvGrpSpPr/>
          <p:nvPr/>
        </p:nvGrpSpPr>
        <p:grpSpPr>
          <a:xfrm>
            <a:off x="708707" y="4384928"/>
            <a:ext cx="6169148" cy="702413"/>
            <a:chOff x="655159" y="2894938"/>
            <a:chExt cx="11588058" cy="702413"/>
          </a:xfrm>
        </p:grpSpPr>
        <p:sp>
          <p:nvSpPr>
            <p:cNvPr id="115" name="object 15">
              <a:extLst>
                <a:ext uri="{FF2B5EF4-FFF2-40B4-BE49-F238E27FC236}">
                  <a16:creationId xmlns:a16="http://schemas.microsoft.com/office/drawing/2014/main" id="{D46C6C14-9F54-4068-AB8B-A2F4D4C21A0C}"/>
                </a:ext>
              </a:extLst>
            </p:cNvPr>
            <p:cNvSpPr txBox="1"/>
            <p:nvPr/>
          </p:nvSpPr>
          <p:spPr>
            <a:xfrm>
              <a:off x="655159" y="2894938"/>
              <a:ext cx="5201157" cy="197490"/>
            </a:xfrm>
            <a:prstGeom prst="rect">
              <a:avLst/>
            </a:prstGeom>
          </p:spPr>
          <p:txBody>
            <a:bodyPr vert="horz" wrap="square" lIns="0" tIns="12700" rIns="0" bIns="0" rtlCol="0">
              <a:spAutoFit/>
            </a:bodyPr>
            <a:lstStyle/>
            <a:p>
              <a:pPr marL="12700">
                <a:lnSpc>
                  <a:spcPct val="100000"/>
                </a:lnSpc>
                <a:spcBef>
                  <a:spcPts val="100"/>
                </a:spcBef>
              </a:pPr>
              <a:r>
                <a:rPr sz="1200" b="1" u="none" dirty="0"/>
                <a:t>Pure </a:t>
              </a:r>
              <a:r>
                <a:rPr lang="en-US" sz="1200" b="1" u="none" dirty="0"/>
                <a:t>color that withstands light</a:t>
              </a:r>
              <a:endParaRPr sz="1200" b="1" dirty="0">
                <a:latin typeface="Arial" panose="02000000000000000000" pitchFamily="2" charset="-122"/>
                <a:ea typeface="方正兰亭黑简体" panose="02000000000000000000" pitchFamily="2" charset="-122"/>
                <a:cs typeface="Arial Unicode MS"/>
              </a:endParaRPr>
            </a:p>
          </p:txBody>
        </p:sp>
        <p:sp>
          <p:nvSpPr>
            <p:cNvPr id="116" name="文本框 115">
              <a:extLst>
                <a:ext uri="{FF2B5EF4-FFF2-40B4-BE49-F238E27FC236}">
                  <a16:creationId xmlns:a16="http://schemas.microsoft.com/office/drawing/2014/main" id="{4FC8F3EF-E395-43CE-A8A1-3DF7071CE5C7}"/>
                </a:ext>
              </a:extLst>
            </p:cNvPr>
            <p:cNvSpPr txBox="1"/>
            <p:nvPr/>
          </p:nvSpPr>
          <p:spPr>
            <a:xfrm>
              <a:off x="655163" y="3142547"/>
              <a:ext cx="11588054" cy="454804"/>
            </a:xfrm>
            <a:prstGeom prst="rect">
              <a:avLst/>
            </a:prstGeom>
            <a:noFill/>
          </p:spPr>
          <p:txBody>
            <a:bodyPr wrap="square" lIns="0" tIns="0" rIns="0" bIns="0" rtlCol="0">
              <a:spAutoFit/>
            </a:bodyPr>
            <a:lstStyle/>
            <a:p>
              <a:pPr>
                <a:lnSpc>
                  <a:spcPct val="150000"/>
                </a:lnSpc>
              </a:pPr>
              <a:r>
                <a:rPr sz="1050" b="0" u="none" dirty="0"/>
                <a:t>The display's surface is processed with nanometer-level technology, producing pure </a:t>
              </a:r>
              <a:r>
                <a:rPr lang="en-US" altLang="zh-CN" sz="1050" b="0" u="none" dirty="0"/>
                <a:t>black </a:t>
              </a:r>
              <a:r>
                <a:rPr sz="1050" b="0" u="none" dirty="0"/>
                <a:t>color that </a:t>
              </a:r>
              <a:r>
                <a:rPr lang="en-US" sz="1050" dirty="0" err="1"/>
                <a:t>does't</a:t>
              </a:r>
              <a:r>
                <a:rPr sz="1050" b="0" u="none" dirty="0"/>
                <a:t> reflect light. </a:t>
              </a:r>
              <a:r>
                <a:rPr lang="en-US" sz="1050" b="0" u="none" dirty="0"/>
                <a:t>The </a:t>
              </a:r>
              <a:r>
                <a:rPr sz="1050" b="0" u="none" dirty="0"/>
                <a:t>screen feels smooth</a:t>
              </a:r>
              <a:r>
                <a:rPr lang="en-US" sz="1050" b="0" u="none" dirty="0"/>
                <a:t> and flat</a:t>
              </a:r>
              <a:r>
                <a:rPr sz="1050" b="0" u="none" dirty="0"/>
                <a:t>, </a:t>
              </a:r>
              <a:r>
                <a:rPr lang="en-US" sz="1050" b="0" u="none" dirty="0"/>
                <a:t>leaving behind no smudges</a:t>
              </a:r>
              <a:r>
                <a:rPr sz="1050" b="0" u="none" dirty="0"/>
                <a:t>.</a:t>
              </a:r>
            </a:p>
          </p:txBody>
        </p:sp>
      </p:grpSp>
      <p:grpSp>
        <p:nvGrpSpPr>
          <p:cNvPr id="117" name="组合 116">
            <a:extLst>
              <a:ext uri="{FF2B5EF4-FFF2-40B4-BE49-F238E27FC236}">
                <a16:creationId xmlns:a16="http://schemas.microsoft.com/office/drawing/2014/main" id="{6F55E32B-BA68-4DE1-B795-19F94080F75D}"/>
              </a:ext>
            </a:extLst>
          </p:cNvPr>
          <p:cNvGrpSpPr/>
          <p:nvPr/>
        </p:nvGrpSpPr>
        <p:grpSpPr>
          <a:xfrm>
            <a:off x="727633" y="5959588"/>
            <a:ext cx="3221053" cy="1217105"/>
            <a:chOff x="655159" y="2894938"/>
            <a:chExt cx="6050390" cy="1217105"/>
          </a:xfrm>
        </p:grpSpPr>
        <p:sp>
          <p:nvSpPr>
            <p:cNvPr id="118" name="object 15">
              <a:extLst>
                <a:ext uri="{FF2B5EF4-FFF2-40B4-BE49-F238E27FC236}">
                  <a16:creationId xmlns:a16="http://schemas.microsoft.com/office/drawing/2014/main" id="{90EED22C-65E7-4797-B469-3A1E9965EF91}"/>
                </a:ext>
              </a:extLst>
            </p:cNvPr>
            <p:cNvSpPr txBox="1"/>
            <p:nvPr/>
          </p:nvSpPr>
          <p:spPr>
            <a:xfrm>
              <a:off x="655159" y="2894938"/>
              <a:ext cx="6050390" cy="197490"/>
            </a:xfrm>
            <a:prstGeom prst="rect">
              <a:avLst/>
            </a:prstGeom>
          </p:spPr>
          <p:txBody>
            <a:bodyPr vert="horz" wrap="square" lIns="0" tIns="12700" rIns="0" bIns="0" rtlCol="0">
              <a:spAutoFit/>
            </a:bodyPr>
            <a:lstStyle/>
            <a:p>
              <a:pPr marL="12700">
                <a:lnSpc>
                  <a:spcPct val="100000"/>
                </a:lnSpc>
                <a:spcBef>
                  <a:spcPts val="100"/>
                </a:spcBef>
              </a:pPr>
              <a:r>
                <a:rPr sz="1200" b="1" u="none" dirty="0"/>
                <a:t>Optimal brightness</a:t>
              </a:r>
              <a:r>
                <a:rPr lang="en-US" sz="1200" b="1" u="none" dirty="0"/>
                <a:t>, day or night</a:t>
              </a:r>
              <a:endParaRPr sz="1200" b="1" dirty="0">
                <a:latin typeface="Arial" panose="02000000000000000000" pitchFamily="2" charset="-122"/>
                <a:ea typeface="方正兰亭黑简体" panose="02000000000000000000" pitchFamily="2" charset="-122"/>
                <a:cs typeface="Arial Unicode MS"/>
              </a:endParaRPr>
            </a:p>
          </p:txBody>
        </p:sp>
        <p:sp>
          <p:nvSpPr>
            <p:cNvPr id="119" name="文本框 118">
              <a:extLst>
                <a:ext uri="{FF2B5EF4-FFF2-40B4-BE49-F238E27FC236}">
                  <a16:creationId xmlns:a16="http://schemas.microsoft.com/office/drawing/2014/main" id="{A4892022-B669-42D8-A23A-1414815D8EBD}"/>
                </a:ext>
              </a:extLst>
            </p:cNvPr>
            <p:cNvSpPr txBox="1"/>
            <p:nvPr/>
          </p:nvSpPr>
          <p:spPr>
            <a:xfrm>
              <a:off x="655163" y="3142547"/>
              <a:ext cx="5529609" cy="969496"/>
            </a:xfrm>
            <a:prstGeom prst="rect">
              <a:avLst/>
            </a:prstGeom>
            <a:noFill/>
          </p:spPr>
          <p:txBody>
            <a:bodyPr wrap="square" lIns="0" tIns="0" rIns="0" bIns="0" rtlCol="0">
              <a:spAutoFit/>
            </a:bodyPr>
            <a:lstStyle/>
            <a:p>
              <a:pPr>
                <a:lnSpc>
                  <a:spcPct val="150000"/>
                </a:lnSpc>
              </a:pPr>
              <a:r>
                <a:rPr sz="1050" b="0" u="none" dirty="0"/>
                <a:t>The screen boasts a peak brightness of 1000 nits, a 16-bit gray scale level, and rich dimming levels, </a:t>
              </a:r>
              <a:r>
                <a:rPr lang="en-US" sz="1050" b="0" u="none" dirty="0"/>
                <a:t>for all-round protection against</a:t>
              </a:r>
              <a:r>
                <a:rPr sz="1050" b="0" u="none" dirty="0"/>
                <a:t> ambient light.</a:t>
              </a:r>
            </a:p>
          </p:txBody>
        </p:sp>
      </p:grpSp>
      <p:grpSp>
        <p:nvGrpSpPr>
          <p:cNvPr id="120" name="组合 119">
            <a:extLst>
              <a:ext uri="{FF2B5EF4-FFF2-40B4-BE49-F238E27FC236}">
                <a16:creationId xmlns:a16="http://schemas.microsoft.com/office/drawing/2014/main" id="{54D5F4B2-97D6-462C-86CF-5CA32B32EB5D}"/>
              </a:ext>
            </a:extLst>
          </p:cNvPr>
          <p:cNvGrpSpPr/>
          <p:nvPr/>
        </p:nvGrpSpPr>
        <p:grpSpPr>
          <a:xfrm>
            <a:off x="737394" y="7779432"/>
            <a:ext cx="6172202" cy="702413"/>
            <a:chOff x="655159" y="2894938"/>
            <a:chExt cx="11593794" cy="702413"/>
          </a:xfrm>
        </p:grpSpPr>
        <p:sp>
          <p:nvSpPr>
            <p:cNvPr id="121" name="object 15">
              <a:extLst>
                <a:ext uri="{FF2B5EF4-FFF2-40B4-BE49-F238E27FC236}">
                  <a16:creationId xmlns:a16="http://schemas.microsoft.com/office/drawing/2014/main" id="{1F57B036-0262-40AD-A58C-BE332197EC4A}"/>
                </a:ext>
              </a:extLst>
            </p:cNvPr>
            <p:cNvSpPr txBox="1"/>
            <p:nvPr/>
          </p:nvSpPr>
          <p:spPr>
            <a:xfrm>
              <a:off x="655159" y="2894938"/>
              <a:ext cx="4117663" cy="197490"/>
            </a:xfrm>
            <a:prstGeom prst="rect">
              <a:avLst/>
            </a:prstGeom>
          </p:spPr>
          <p:txBody>
            <a:bodyPr vert="horz" wrap="square" lIns="0" tIns="12700" rIns="0" bIns="0" rtlCol="0">
              <a:spAutoFit/>
            </a:bodyPr>
            <a:lstStyle/>
            <a:p>
              <a:pPr marL="12700">
                <a:lnSpc>
                  <a:spcPct val="100000"/>
                </a:lnSpc>
                <a:spcBef>
                  <a:spcPts val="100"/>
                </a:spcBef>
              </a:pPr>
              <a:r>
                <a:rPr sz="1200" b="1" u="none">
                  <a:solidFill>
                    <a:schemeClr val="accent1">
                      <a:lumMod val="50000"/>
                    </a:schemeClr>
                  </a:solidFill>
                </a:rPr>
                <a:t>Theater-quality stereo audio</a:t>
              </a:r>
            </a:p>
          </p:txBody>
        </p:sp>
        <p:sp>
          <p:nvSpPr>
            <p:cNvPr id="122" name="文本框 121">
              <a:extLst>
                <a:ext uri="{FF2B5EF4-FFF2-40B4-BE49-F238E27FC236}">
                  <a16:creationId xmlns:a16="http://schemas.microsoft.com/office/drawing/2014/main" id="{2591B98C-54FF-4C2D-9BE3-162617E7A9D7}"/>
                </a:ext>
              </a:extLst>
            </p:cNvPr>
            <p:cNvSpPr txBox="1"/>
            <p:nvPr/>
          </p:nvSpPr>
          <p:spPr>
            <a:xfrm>
              <a:off x="655161" y="3142547"/>
              <a:ext cx="11593792" cy="454804"/>
            </a:xfrm>
            <a:prstGeom prst="rect">
              <a:avLst/>
            </a:prstGeom>
            <a:noFill/>
          </p:spPr>
          <p:txBody>
            <a:bodyPr wrap="square" lIns="0" tIns="0" rIns="0" bIns="0" rtlCol="0">
              <a:spAutoFit/>
            </a:bodyPr>
            <a:lstStyle/>
            <a:p>
              <a:pPr>
                <a:lnSpc>
                  <a:spcPct val="150000"/>
                </a:lnSpc>
              </a:pPr>
              <a:r>
                <a:rPr sz="1050" b="0" u="none" dirty="0">
                  <a:solidFill>
                    <a:srgbClr val="231F20"/>
                  </a:solidFill>
                </a:rPr>
                <a:t>With two high-power full-range</a:t>
              </a:r>
              <a:r>
                <a:rPr lang="en-US" altLang="zh-CN" sz="1050" b="0" u="none" dirty="0">
                  <a:solidFill>
                    <a:srgbClr val="231F20"/>
                  </a:solidFill>
                </a:rPr>
                <a:t> </a:t>
              </a:r>
              <a:r>
                <a:rPr lang="en-US" altLang="zh-CN" sz="1050" dirty="0">
                  <a:solidFill>
                    <a:srgbClr val="231F20"/>
                  </a:solidFill>
                </a:rPr>
                <a:t>built-in</a:t>
              </a:r>
              <a:r>
                <a:rPr sz="1050" b="0" u="none" dirty="0">
                  <a:solidFill>
                    <a:srgbClr val="231F20"/>
                  </a:solidFill>
                </a:rPr>
                <a:t> speakers, the display delivers impactful and high-quality audio, providing an immersive experience for users.</a:t>
              </a:r>
            </a:p>
          </p:txBody>
        </p:sp>
      </p:grpSp>
      <p:pic>
        <p:nvPicPr>
          <p:cNvPr id="123" name="图片 122">
            <a:extLst>
              <a:ext uri="{FF2B5EF4-FFF2-40B4-BE49-F238E27FC236}">
                <a16:creationId xmlns:a16="http://schemas.microsoft.com/office/drawing/2014/main" id="{2EBF1670-5FCE-4937-A62E-2A0F9CCBB1E6}"/>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contrast="20000"/>
                    </a14:imgEffect>
                  </a14:imgLayer>
                </a14:imgProps>
              </a:ext>
              <a:ext uri="{28A0092B-C50C-407E-A947-70E740481C1C}">
                <a14:useLocalDpi xmlns:a14="http://schemas.microsoft.com/office/drawing/2010/main" val="0"/>
              </a:ext>
            </a:extLst>
          </a:blip>
          <a:srcRect r="8959" b="11601"/>
          <a:stretch/>
        </p:blipFill>
        <p:spPr>
          <a:xfrm>
            <a:off x="3948686" y="2201700"/>
            <a:ext cx="2949622" cy="1816265"/>
          </a:xfrm>
          <a:prstGeom prst="rect">
            <a:avLst/>
          </a:prstGeom>
        </p:spPr>
      </p:pic>
      <p:pic>
        <p:nvPicPr>
          <p:cNvPr id="133" name="图片 132">
            <a:extLst>
              <a:ext uri="{FF2B5EF4-FFF2-40B4-BE49-F238E27FC236}">
                <a16:creationId xmlns:a16="http://schemas.microsoft.com/office/drawing/2014/main" id="{E076AC45-FE51-483A-803F-52EA4E2FF17C}"/>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5211" t="7761" r="5099"/>
          <a:stretch/>
        </p:blipFill>
        <p:spPr>
          <a:xfrm>
            <a:off x="3936675" y="5654736"/>
            <a:ext cx="2941180" cy="1701423"/>
          </a:xfrm>
          <a:prstGeom prst="rect">
            <a:avLst/>
          </a:prstGeom>
        </p:spPr>
      </p:pic>
      <p:grpSp>
        <p:nvGrpSpPr>
          <p:cNvPr id="5" name="组合 4">
            <a:extLst>
              <a:ext uri="{FF2B5EF4-FFF2-40B4-BE49-F238E27FC236}">
                <a16:creationId xmlns:a16="http://schemas.microsoft.com/office/drawing/2014/main" id="{CCA75F65-F364-4379-AE55-4F8C3E0FF846}"/>
              </a:ext>
            </a:extLst>
          </p:cNvPr>
          <p:cNvGrpSpPr/>
          <p:nvPr/>
        </p:nvGrpSpPr>
        <p:grpSpPr>
          <a:xfrm>
            <a:off x="4752505" y="8609874"/>
            <a:ext cx="1839445" cy="384721"/>
            <a:chOff x="3982953" y="8609874"/>
            <a:chExt cx="1839445" cy="384721"/>
          </a:xfrm>
        </p:grpSpPr>
        <p:sp>
          <p:nvSpPr>
            <p:cNvPr id="131" name="文本框 130">
              <a:extLst>
                <a:ext uri="{FF2B5EF4-FFF2-40B4-BE49-F238E27FC236}">
                  <a16:creationId xmlns:a16="http://schemas.microsoft.com/office/drawing/2014/main" id="{22C780D6-955D-43E6-8467-9A46971614EF}"/>
                </a:ext>
              </a:extLst>
            </p:cNvPr>
            <p:cNvSpPr txBox="1"/>
            <p:nvPr/>
          </p:nvSpPr>
          <p:spPr>
            <a:xfrm>
              <a:off x="4311650" y="8609874"/>
              <a:ext cx="1510748" cy="384721"/>
            </a:xfrm>
            <a:prstGeom prst="rect">
              <a:avLst/>
            </a:prstGeom>
            <a:noFill/>
          </p:spPr>
          <p:txBody>
            <a:bodyPr wrap="square" rtlCol="0" anchor="t">
              <a:spAutoFit/>
            </a:bodyPr>
            <a:lstStyle/>
            <a:p>
              <a:pPr lvl="0" defTabSz="457200" eaLnBrk="0" fontAlgn="base" hangingPunct="0">
                <a:spcBef>
                  <a:spcPct val="0"/>
                </a:spcBef>
                <a:spcAft>
                  <a:spcPct val="0"/>
                </a:spcAft>
                <a:defRPr/>
              </a:pPr>
              <a:r>
                <a:rPr sz="1000" b="0" u="none"/>
                <a:t>Max. 95 dB volume</a:t>
              </a:r>
              <a:endParaRPr lang="en-US" altLang="zh-CN" sz="1000" kern="0" dirty="0">
                <a:latin typeface="Arial" panose="020B0503020204020204" pitchFamily="34" charset="-122"/>
                <a:ea typeface="微软雅黑" panose="020B0503020204020204" pitchFamily="34" charset="-122"/>
                <a:cs typeface="Arial" panose="020B0604020202020204" pitchFamily="34" charset="0"/>
                <a:sym typeface="+mn-ea"/>
              </a:endParaRPr>
            </a:p>
            <a:p>
              <a:pPr lvl="0" defTabSz="457200" eaLnBrk="0" fontAlgn="base" hangingPunct="0">
                <a:spcBef>
                  <a:spcPct val="0"/>
                </a:spcBef>
                <a:spcAft>
                  <a:spcPct val="0"/>
                </a:spcAft>
                <a:defRPr/>
              </a:pPr>
              <a:r>
                <a:rPr sz="900" b="0" u="none"/>
                <a:t>Open sound field</a:t>
              </a:r>
              <a:endParaRPr lang="en-US" altLang="zh-CN" sz="9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pic>
          <p:nvPicPr>
            <p:cNvPr id="4" name="图片 3">
              <a:extLst>
                <a:ext uri="{FF2B5EF4-FFF2-40B4-BE49-F238E27FC236}">
                  <a16:creationId xmlns:a16="http://schemas.microsoft.com/office/drawing/2014/main" id="{000286CF-56D2-4CD0-A4DA-6B3CDEC87DA9}"/>
                </a:ext>
              </a:extLst>
            </p:cNvPr>
            <p:cNvPicPr>
              <a:picLocks noChangeAspect="1"/>
            </p:cNvPicPr>
            <p:nvPr/>
          </p:nvPicPr>
          <p:blipFill>
            <a:blip r:embed="rId14">
              <a:clrChange>
                <a:clrFrom>
                  <a:srgbClr val="FCFCFC"/>
                </a:clrFrom>
                <a:clrTo>
                  <a:srgbClr val="FCFCFC">
                    <a:alpha val="0"/>
                  </a:srgbClr>
                </a:clrTo>
              </a:clrChange>
            </a:blip>
            <a:stretch>
              <a:fillRect/>
            </a:stretch>
          </p:blipFill>
          <p:spPr>
            <a:xfrm>
              <a:off x="3982953" y="8664959"/>
              <a:ext cx="304800" cy="311150"/>
            </a:xfrm>
            <a:prstGeom prst="rect">
              <a:avLst/>
            </a:prstGeom>
          </p:spPr>
        </p:pic>
      </p:grpSp>
      <p:grpSp>
        <p:nvGrpSpPr>
          <p:cNvPr id="7" name="组合 6">
            <a:extLst>
              <a:ext uri="{FF2B5EF4-FFF2-40B4-BE49-F238E27FC236}">
                <a16:creationId xmlns:a16="http://schemas.microsoft.com/office/drawing/2014/main" id="{CD871A3D-4680-408C-A9A2-2D620F954191}"/>
              </a:ext>
            </a:extLst>
          </p:cNvPr>
          <p:cNvGrpSpPr/>
          <p:nvPr/>
        </p:nvGrpSpPr>
        <p:grpSpPr>
          <a:xfrm>
            <a:off x="784138" y="8624832"/>
            <a:ext cx="2003512" cy="377026"/>
            <a:chOff x="784138" y="8624832"/>
            <a:chExt cx="2003512" cy="377026"/>
          </a:xfrm>
        </p:grpSpPr>
        <p:sp>
          <p:nvSpPr>
            <p:cNvPr id="125" name="文本框 124">
              <a:extLst>
                <a:ext uri="{FF2B5EF4-FFF2-40B4-BE49-F238E27FC236}">
                  <a16:creationId xmlns:a16="http://schemas.microsoft.com/office/drawing/2014/main" id="{673FE3FD-D6CA-4559-B827-8D2F995D0808}"/>
                </a:ext>
              </a:extLst>
            </p:cNvPr>
            <p:cNvSpPr txBox="1"/>
            <p:nvPr/>
          </p:nvSpPr>
          <p:spPr>
            <a:xfrm>
              <a:off x="1121887" y="8624832"/>
              <a:ext cx="1665763" cy="377026"/>
            </a:xfrm>
            <a:prstGeom prst="rect">
              <a:avLst/>
            </a:prstGeom>
            <a:noFill/>
          </p:spPr>
          <p:txBody>
            <a:bodyPr wrap="square" rtlCol="0" anchor="t">
              <a:spAutoFit/>
            </a:bodyPr>
            <a:lstStyle/>
            <a:p>
              <a:pPr lvl="0" defTabSz="457200" eaLnBrk="0" fontAlgn="base" hangingPunct="0">
                <a:spcBef>
                  <a:spcPct val="0"/>
                </a:spcBef>
                <a:spcAft>
                  <a:spcPct val="0"/>
                </a:spcAft>
                <a:defRPr/>
              </a:pPr>
              <a:r>
                <a:rPr sz="1050" b="0" u="none"/>
                <a:t>60 Hz to 20 kHz</a:t>
              </a:r>
            </a:p>
            <a:p>
              <a:pPr lvl="0" defTabSz="457200" eaLnBrk="0" fontAlgn="base" hangingPunct="0">
                <a:spcBef>
                  <a:spcPct val="0"/>
                </a:spcBef>
                <a:spcAft>
                  <a:spcPct val="0"/>
                </a:spcAft>
                <a:defRPr/>
              </a:pPr>
              <a:r>
                <a:rPr sz="800" b="0" u="none"/>
                <a:t>Clear voices</a:t>
              </a:r>
              <a:endParaRPr lang="en-US" altLang="zh-CN" sz="8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pic>
          <p:nvPicPr>
            <p:cNvPr id="6" name="图片 5">
              <a:extLst>
                <a:ext uri="{FF2B5EF4-FFF2-40B4-BE49-F238E27FC236}">
                  <a16:creationId xmlns:a16="http://schemas.microsoft.com/office/drawing/2014/main" id="{37AA455A-4602-41DE-BE1B-7DDCA8D2E8F3}"/>
                </a:ext>
              </a:extLst>
            </p:cNvPr>
            <p:cNvPicPr>
              <a:picLocks noChangeAspect="1"/>
            </p:cNvPicPr>
            <p:nvPr/>
          </p:nvPicPr>
          <p:blipFill>
            <a:blip r:embed="rId15">
              <a:clrChange>
                <a:clrFrom>
                  <a:srgbClr val="FDFDFD"/>
                </a:clrFrom>
                <a:clrTo>
                  <a:srgbClr val="FDFDFD">
                    <a:alpha val="0"/>
                  </a:srgbClr>
                </a:clrTo>
              </a:clrChange>
            </a:blip>
            <a:stretch>
              <a:fillRect/>
            </a:stretch>
          </p:blipFill>
          <p:spPr>
            <a:xfrm>
              <a:off x="784138" y="8662895"/>
              <a:ext cx="320396" cy="315977"/>
            </a:xfrm>
            <a:prstGeom prst="rect">
              <a:avLst/>
            </a:prstGeom>
          </p:spPr>
        </p:pic>
      </p:grpSp>
      <p:grpSp>
        <p:nvGrpSpPr>
          <p:cNvPr id="9" name="组合 8">
            <a:extLst>
              <a:ext uri="{FF2B5EF4-FFF2-40B4-BE49-F238E27FC236}">
                <a16:creationId xmlns:a16="http://schemas.microsoft.com/office/drawing/2014/main" id="{3A0F4EC0-F9E1-448D-8642-7CB880094C67}"/>
              </a:ext>
            </a:extLst>
          </p:cNvPr>
          <p:cNvGrpSpPr/>
          <p:nvPr/>
        </p:nvGrpSpPr>
        <p:grpSpPr>
          <a:xfrm>
            <a:off x="3112661" y="8620479"/>
            <a:ext cx="1442730" cy="377026"/>
            <a:chOff x="3022403" y="8620711"/>
            <a:chExt cx="1442730" cy="377026"/>
          </a:xfrm>
        </p:grpSpPr>
        <p:sp>
          <p:nvSpPr>
            <p:cNvPr id="128" name="文本框 127">
              <a:extLst>
                <a:ext uri="{FF2B5EF4-FFF2-40B4-BE49-F238E27FC236}">
                  <a16:creationId xmlns:a16="http://schemas.microsoft.com/office/drawing/2014/main" id="{FE3FD5E7-D72E-4B93-8C5F-C3B6FADBC234}"/>
                </a:ext>
              </a:extLst>
            </p:cNvPr>
            <p:cNvSpPr txBox="1"/>
            <p:nvPr/>
          </p:nvSpPr>
          <p:spPr>
            <a:xfrm>
              <a:off x="3342861" y="8620711"/>
              <a:ext cx="1122272" cy="377026"/>
            </a:xfrm>
            <a:prstGeom prst="rect">
              <a:avLst/>
            </a:prstGeom>
            <a:noFill/>
          </p:spPr>
          <p:txBody>
            <a:bodyPr wrap="square" rtlCol="0" anchor="t">
              <a:spAutoFit/>
            </a:bodyPr>
            <a:lstStyle/>
            <a:p>
              <a:pPr lvl="0" defTabSz="457200" eaLnBrk="0" fontAlgn="base" hangingPunct="0">
                <a:spcBef>
                  <a:spcPct val="0"/>
                </a:spcBef>
                <a:spcAft>
                  <a:spcPct val="0"/>
                </a:spcAft>
                <a:defRPr/>
              </a:pPr>
              <a:r>
                <a:rPr sz="1050" b="0" u="none"/>
                <a:t>2X subwoofer</a:t>
              </a:r>
              <a:endParaRPr lang="en-US" altLang="zh-CN" sz="1050" kern="0" dirty="0">
                <a:latin typeface="Arial" panose="020B0503020204020204" pitchFamily="34" charset="-122"/>
                <a:ea typeface="微软雅黑" panose="020B0503020204020204" pitchFamily="34" charset="-122"/>
                <a:cs typeface="Arial" panose="020B0604020202020204" pitchFamily="34" charset="0"/>
                <a:sym typeface="+mn-ea"/>
              </a:endParaRPr>
            </a:p>
            <a:p>
              <a:pPr lvl="0" defTabSz="457200" eaLnBrk="0" fontAlgn="base" hangingPunct="0">
                <a:spcBef>
                  <a:spcPct val="0"/>
                </a:spcBef>
                <a:spcAft>
                  <a:spcPct val="0"/>
                </a:spcAft>
                <a:defRPr/>
              </a:pPr>
              <a:r>
                <a:rPr sz="800" b="0" u="none"/>
                <a:t>Powerful bass</a:t>
              </a:r>
              <a:endParaRPr lang="en-US" altLang="zh-CN" sz="800" kern="0" dirty="0">
                <a:latin typeface="Arial" panose="020B0503020204020204" pitchFamily="34" charset="-122"/>
                <a:ea typeface="微软雅黑" panose="020B0503020204020204" pitchFamily="34" charset="-122"/>
                <a:cs typeface="Arial" panose="020B0604020202020204" pitchFamily="34" charset="0"/>
                <a:sym typeface="+mn-ea"/>
              </a:endParaRPr>
            </a:p>
          </p:txBody>
        </p:sp>
        <p:pic>
          <p:nvPicPr>
            <p:cNvPr id="8" name="图片 7">
              <a:extLst>
                <a:ext uri="{FF2B5EF4-FFF2-40B4-BE49-F238E27FC236}">
                  <a16:creationId xmlns:a16="http://schemas.microsoft.com/office/drawing/2014/main" id="{6EACFE22-904A-4E48-8DFC-6CFCFA546B84}"/>
                </a:ext>
              </a:extLst>
            </p:cNvPr>
            <p:cNvPicPr>
              <a:picLocks noChangeAspect="1"/>
            </p:cNvPicPr>
            <p:nvPr/>
          </p:nvPicPr>
          <p:blipFill>
            <a:blip r:embed="rId16">
              <a:clrChange>
                <a:clrFrom>
                  <a:srgbClr val="FCFCFC"/>
                </a:clrFrom>
                <a:clrTo>
                  <a:srgbClr val="FCFCFC">
                    <a:alpha val="0"/>
                  </a:srgbClr>
                </a:clrTo>
              </a:clrChange>
            </a:blip>
            <a:stretch>
              <a:fillRect/>
            </a:stretch>
          </p:blipFill>
          <p:spPr>
            <a:xfrm>
              <a:off x="3022403" y="8662895"/>
              <a:ext cx="320458" cy="315976"/>
            </a:xfrm>
            <a:prstGeom prst="rect">
              <a:avLst/>
            </a:prstGeom>
          </p:spPr>
        </p:pic>
      </p:grpSp>
    </p:spTree>
    <p:extLst>
      <p:ext uri="{BB962C8B-B14F-4D97-AF65-F5344CB8AC3E}">
        <p14:creationId xmlns:p14="http://schemas.microsoft.com/office/powerpoint/2010/main" val="855530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 name="组合 34">
            <a:extLst>
              <a:ext uri="{FF2B5EF4-FFF2-40B4-BE49-F238E27FC236}">
                <a16:creationId xmlns:a16="http://schemas.microsoft.com/office/drawing/2014/main" id="{BC7C3033-013A-4814-BACA-ADE95A035511}"/>
              </a:ext>
            </a:extLst>
          </p:cNvPr>
          <p:cNvGrpSpPr>
            <a:grpSpLocks noChangeAspect="1"/>
          </p:cNvGrpSpPr>
          <p:nvPr/>
        </p:nvGrpSpPr>
        <p:grpSpPr>
          <a:xfrm>
            <a:off x="625811" y="5736657"/>
            <a:ext cx="2990184" cy="1637427"/>
            <a:chOff x="4828259" y="1602755"/>
            <a:chExt cx="6253509" cy="3578159"/>
          </a:xfrm>
        </p:grpSpPr>
        <p:pic>
          <p:nvPicPr>
            <p:cNvPr id="36" name="PA-图片 2" descr="C:\Users\q00824464\AppData\Roaming\eSpace_Desktop\UserData\q00824464\imagefiles\originalImgfiles\BFA578E6-76E1-4F64-A226-E93AF2419C34.png">
              <a:extLst>
                <a:ext uri="{FF2B5EF4-FFF2-40B4-BE49-F238E27FC236}">
                  <a16:creationId xmlns:a16="http://schemas.microsoft.com/office/drawing/2014/main" id="{5BB73F8C-B49F-4081-8FB7-5B24CE14813C}"/>
                </a:ext>
              </a:extLst>
            </p:cNvPr>
            <p:cNvPicPr>
              <a:picLocks noChangeAspect="1" noChangeArrowheads="1"/>
            </p:cNvPicPr>
            <p:nvPr>
              <p:custDataLst>
                <p:tags r:id="rId1"/>
              </p:custDataLst>
            </p:nvPr>
          </p:nvPicPr>
          <p:blipFill rotWithShape="1">
            <a:blip r:embed="rId6" cstate="print">
              <a:extLst>
                <a:ext uri="{28A0092B-C50C-407E-A947-70E740481C1C}">
                  <a14:useLocalDpi xmlns:a14="http://schemas.microsoft.com/office/drawing/2010/main" val="0"/>
                </a:ext>
              </a:extLst>
            </a:blip>
            <a:srcRect l="473" t="705" r="473" b="705"/>
            <a:stretch/>
          </p:blipFill>
          <p:spPr bwMode="auto">
            <a:xfrm>
              <a:off x="4828259" y="1626460"/>
              <a:ext cx="6253509" cy="3554454"/>
            </a:xfrm>
            <a:prstGeom prst="roundRect">
              <a:avLst>
                <a:gd name="adj" fmla="val 2637"/>
              </a:avLst>
            </a:prstGeom>
            <a:ln w="25400">
              <a:noFill/>
            </a:ln>
            <a:effectLst>
              <a:reflection blurRad="254000" stA="44000" endPos="17000" dist="101600" dir="5400000" sy="-100000" algn="bl" rotWithShape="0"/>
            </a:effectLst>
            <a:extLst>
              <a:ext uri="{909E8E84-426E-40DD-AFC4-6F175D3DCCD1}">
                <a14:hiddenFill xmlns:a14="http://schemas.microsoft.com/office/drawing/2010/main">
                  <a:solidFill>
                    <a:srgbClr val="FFFFFF"/>
                  </a:solidFill>
                </a14:hiddenFill>
              </a:ext>
            </a:extLst>
          </p:spPr>
        </p:pic>
        <p:grpSp>
          <p:nvGrpSpPr>
            <p:cNvPr id="37" name="组合 36">
              <a:extLst>
                <a:ext uri="{FF2B5EF4-FFF2-40B4-BE49-F238E27FC236}">
                  <a16:creationId xmlns:a16="http://schemas.microsoft.com/office/drawing/2014/main" id="{3E7EF060-EF4C-4E4A-BF53-71E36611ED6C}"/>
                </a:ext>
              </a:extLst>
            </p:cNvPr>
            <p:cNvGrpSpPr/>
            <p:nvPr/>
          </p:nvGrpSpPr>
          <p:grpSpPr>
            <a:xfrm>
              <a:off x="5479356" y="1602755"/>
              <a:ext cx="586346" cy="780146"/>
              <a:chOff x="3483227" y="1668265"/>
              <a:chExt cx="746604" cy="993373"/>
            </a:xfrm>
          </p:grpSpPr>
          <p:sp>
            <p:nvSpPr>
              <p:cNvPr id="39" name="PA-椭圆 11">
                <a:extLst>
                  <a:ext uri="{FF2B5EF4-FFF2-40B4-BE49-F238E27FC236}">
                    <a16:creationId xmlns:a16="http://schemas.microsoft.com/office/drawing/2014/main" id="{0B01AA46-F305-4DFF-B84E-C2BB2903375C}"/>
                  </a:ext>
                </a:extLst>
              </p:cNvPr>
              <p:cNvSpPr/>
              <p:nvPr>
                <p:custDataLst>
                  <p:tags r:id="rId2"/>
                </p:custDataLst>
              </p:nvPr>
            </p:nvSpPr>
            <p:spPr>
              <a:xfrm>
                <a:off x="3483227" y="1668265"/>
                <a:ext cx="746604" cy="993373"/>
              </a:xfrm>
              <a:prstGeom prst="ellipse">
                <a:avLst/>
              </a:prstGeom>
              <a:gradFill flip="none" rotWithShape="1">
                <a:gsLst>
                  <a:gs pos="0">
                    <a:srgbClr val="000000">
                      <a:alpha val="40000"/>
                    </a:srgbClr>
                  </a:gs>
                  <a:gs pos="100000">
                    <a:srgbClr val="000000">
                      <a:alpha val="80000"/>
                    </a:srgbClr>
                  </a:gs>
                </a:gsLst>
                <a:path path="shape">
                  <a:fillToRect l="50000" t="50000" r="50000" b="50000"/>
                </a:path>
                <a:tileRect/>
              </a:gradFill>
              <a:ln w="3175" cap="flat">
                <a:noFill/>
                <a:miter lim="400000"/>
              </a:ln>
              <a:effectLst/>
              <a:sp3d/>
            </p:spPr>
            <p:txBody>
              <a:bodyPr rot="0" spcFirstLastPara="1" vertOverflow="overflow" horzOverflow="overflow" vert="horz" wrap="square" lIns="9960" tIns="9960" rIns="9960" bIns="9960" numCol="1" spcCol="38100" rtlCol="0" anchor="ctr">
                <a:spAutoFit/>
              </a:bodyPr>
              <a:lstStyle/>
              <a:p>
                <a:pPr marL="0" marR="0" lvl="0" indent="0" algn="ctr" defTabSz="821531" eaLnBrk="1" fontAlgn="auto" latinLnBrk="0" hangingPunct="0">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a:ln>
                    <a:noFill/>
                  </a:ln>
                  <a:solidFill>
                    <a:srgbClr val="FFFFFF"/>
                  </a:solidFill>
                  <a:effectLst/>
                  <a:uLnTx/>
                  <a:uFillTx/>
                  <a:latin typeface="Arial" panose="020F0502020204030204"/>
                  <a:ea typeface="微软雅黑"/>
                  <a:cs typeface="+mn-ea"/>
                  <a:sym typeface="+mn-lt"/>
                </a:endParaRPr>
              </a:p>
            </p:txBody>
          </p:sp>
          <p:sp>
            <p:nvSpPr>
              <p:cNvPr id="41" name="PA-图形 14">
                <a:extLst>
                  <a:ext uri="{FF2B5EF4-FFF2-40B4-BE49-F238E27FC236}">
                    <a16:creationId xmlns:a16="http://schemas.microsoft.com/office/drawing/2014/main" id="{D17AF23C-5E9D-4B8C-B430-46DA4315DC7D}"/>
                  </a:ext>
                </a:extLst>
              </p:cNvPr>
              <p:cNvSpPr/>
              <p:nvPr>
                <p:custDataLst>
                  <p:tags r:id="rId3"/>
                </p:custDataLst>
              </p:nvPr>
            </p:nvSpPr>
            <p:spPr>
              <a:xfrm>
                <a:off x="3689366" y="1953042"/>
                <a:ext cx="334327" cy="423819"/>
              </a:xfrm>
              <a:custGeom>
                <a:avLst/>
                <a:gdLst>
                  <a:gd name="connsiteX0" fmla="*/ 255676 w 334327"/>
                  <a:gd name="connsiteY0" fmla="*/ 75374 h 423819"/>
                  <a:gd name="connsiteX1" fmla="*/ 190525 w 334327"/>
                  <a:gd name="connsiteY1" fmla="*/ 13080 h 423819"/>
                  <a:gd name="connsiteX2" fmla="*/ 178047 w 334327"/>
                  <a:gd name="connsiteY2" fmla="*/ 3555 h 423819"/>
                  <a:gd name="connsiteX3" fmla="*/ 157093 w 334327"/>
                  <a:gd name="connsiteY3" fmla="*/ 3555 h 423819"/>
                  <a:gd name="connsiteX4" fmla="*/ 157093 w 334327"/>
                  <a:gd name="connsiteY4" fmla="*/ 3555 h 423819"/>
                  <a:gd name="connsiteX5" fmla="*/ 156235 w 334327"/>
                  <a:gd name="connsiteY5" fmla="*/ 4127 h 423819"/>
                  <a:gd name="connsiteX6" fmla="*/ 74416 w 334327"/>
                  <a:gd name="connsiteY6" fmla="*/ 81184 h 423819"/>
                  <a:gd name="connsiteX7" fmla="*/ 502 w 334327"/>
                  <a:gd name="connsiteY7" fmla="*/ 250919 h 423819"/>
                  <a:gd name="connsiteX8" fmla="*/ 167665 w 334327"/>
                  <a:gd name="connsiteY8" fmla="*/ 423989 h 423819"/>
                  <a:gd name="connsiteX9" fmla="*/ 334829 w 334327"/>
                  <a:gd name="connsiteY9" fmla="*/ 250919 h 423819"/>
                  <a:gd name="connsiteX10" fmla="*/ 255676 w 334327"/>
                  <a:gd name="connsiteY10" fmla="*/ 75374 h 423819"/>
                  <a:gd name="connsiteX11" fmla="*/ 144329 w 334327"/>
                  <a:gd name="connsiteY11" fmla="*/ 359695 h 423819"/>
                  <a:gd name="connsiteX12" fmla="*/ 130708 w 334327"/>
                  <a:gd name="connsiteY12" fmla="*/ 369696 h 423819"/>
                  <a:gd name="connsiteX13" fmla="*/ 126422 w 334327"/>
                  <a:gd name="connsiteY13" fmla="*/ 369030 h 423819"/>
                  <a:gd name="connsiteX14" fmla="*/ 50222 w 334327"/>
                  <a:gd name="connsiteY14" fmla="*/ 269874 h 423819"/>
                  <a:gd name="connsiteX15" fmla="*/ 64128 w 334327"/>
                  <a:gd name="connsiteY15" fmla="*/ 255396 h 423819"/>
                  <a:gd name="connsiteX16" fmla="*/ 64224 w 334327"/>
                  <a:gd name="connsiteY16" fmla="*/ 255396 h 423819"/>
                  <a:gd name="connsiteX17" fmla="*/ 78702 w 334327"/>
                  <a:gd name="connsiteY17" fmla="*/ 269103 h 423819"/>
                  <a:gd name="connsiteX18" fmla="*/ 78702 w 334327"/>
                  <a:gd name="connsiteY18" fmla="*/ 269398 h 423819"/>
                  <a:gd name="connsiteX19" fmla="*/ 134899 w 334327"/>
                  <a:gd name="connsiteY19" fmla="*/ 341693 h 423819"/>
                  <a:gd name="connsiteX20" fmla="*/ 144329 w 334327"/>
                  <a:gd name="connsiteY20" fmla="*/ 359695 h 42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327" h="423819">
                    <a:moveTo>
                      <a:pt x="255676" y="75374"/>
                    </a:moveTo>
                    <a:cubicBezTo>
                      <a:pt x="235769" y="52799"/>
                      <a:pt x="213976" y="31959"/>
                      <a:pt x="190525" y="13080"/>
                    </a:cubicBezTo>
                    <a:lnTo>
                      <a:pt x="178047" y="3555"/>
                    </a:lnTo>
                    <a:cubicBezTo>
                      <a:pt x="171790" y="-960"/>
                      <a:pt x="163350" y="-960"/>
                      <a:pt x="157093" y="3555"/>
                    </a:cubicBezTo>
                    <a:lnTo>
                      <a:pt x="157093" y="3555"/>
                    </a:lnTo>
                    <a:lnTo>
                      <a:pt x="156235" y="4127"/>
                    </a:lnTo>
                    <a:cubicBezTo>
                      <a:pt x="126251" y="26768"/>
                      <a:pt x="98809" y="52609"/>
                      <a:pt x="74416" y="81184"/>
                    </a:cubicBezTo>
                    <a:cubicBezTo>
                      <a:pt x="28219" y="135667"/>
                      <a:pt x="502" y="192722"/>
                      <a:pt x="502" y="250919"/>
                    </a:cubicBezTo>
                    <a:cubicBezTo>
                      <a:pt x="502" y="346169"/>
                      <a:pt x="75177" y="423989"/>
                      <a:pt x="167665" y="423989"/>
                    </a:cubicBezTo>
                    <a:cubicBezTo>
                      <a:pt x="260153" y="423989"/>
                      <a:pt x="334829" y="346360"/>
                      <a:pt x="334829" y="250919"/>
                    </a:cubicBezTo>
                    <a:cubicBezTo>
                      <a:pt x="334829" y="190817"/>
                      <a:pt x="304920" y="131381"/>
                      <a:pt x="255676" y="75374"/>
                    </a:cubicBezTo>
                    <a:close/>
                    <a:moveTo>
                      <a:pt x="144329" y="359695"/>
                    </a:moveTo>
                    <a:cubicBezTo>
                      <a:pt x="142462" y="365648"/>
                      <a:pt x="136947" y="369696"/>
                      <a:pt x="130708" y="369696"/>
                    </a:cubicBezTo>
                    <a:cubicBezTo>
                      <a:pt x="129261" y="369658"/>
                      <a:pt x="127813" y="369439"/>
                      <a:pt x="126422" y="369030"/>
                    </a:cubicBezTo>
                    <a:cubicBezTo>
                      <a:pt x="82597" y="355437"/>
                      <a:pt x="52070" y="315728"/>
                      <a:pt x="50222" y="269874"/>
                    </a:cubicBezTo>
                    <a:cubicBezTo>
                      <a:pt x="50060" y="262035"/>
                      <a:pt x="56289" y="255558"/>
                      <a:pt x="64128" y="255396"/>
                    </a:cubicBezTo>
                    <a:cubicBezTo>
                      <a:pt x="64157" y="255396"/>
                      <a:pt x="64195" y="255396"/>
                      <a:pt x="64224" y="255396"/>
                    </a:cubicBezTo>
                    <a:cubicBezTo>
                      <a:pt x="72006" y="255187"/>
                      <a:pt x="78483" y="261321"/>
                      <a:pt x="78702" y="269103"/>
                    </a:cubicBezTo>
                    <a:cubicBezTo>
                      <a:pt x="78702" y="269207"/>
                      <a:pt x="78702" y="269303"/>
                      <a:pt x="78702" y="269398"/>
                    </a:cubicBezTo>
                    <a:cubicBezTo>
                      <a:pt x="80378" y="302916"/>
                      <a:pt x="102829" y="331806"/>
                      <a:pt x="134899" y="341693"/>
                    </a:cubicBezTo>
                    <a:cubicBezTo>
                      <a:pt x="142472" y="344064"/>
                      <a:pt x="146691" y="352123"/>
                      <a:pt x="144329" y="359695"/>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grpSp>
      <p:sp>
        <p:nvSpPr>
          <p:cNvPr id="86" name="文本框 85">
            <a:extLst>
              <a:ext uri="{FF2B5EF4-FFF2-40B4-BE49-F238E27FC236}">
                <a16:creationId xmlns:a16="http://schemas.microsoft.com/office/drawing/2014/main" id="{4E9D4084-1766-4AC8-A988-42564B1E6EC2}"/>
              </a:ext>
            </a:extLst>
          </p:cNvPr>
          <p:cNvSpPr txBox="1"/>
          <p:nvPr/>
        </p:nvSpPr>
        <p:spPr>
          <a:xfrm>
            <a:off x="4083050" y="5836420"/>
            <a:ext cx="2723485" cy="523220"/>
          </a:xfrm>
          <a:prstGeom prst="rect">
            <a:avLst/>
          </a:prstGeom>
          <a:noFill/>
        </p:spPr>
        <p:txBody>
          <a:bodyPr wrap="square" rtlCol="0">
            <a:spAutoFit/>
          </a:bodyPr>
          <a:lstStyle/>
          <a:p>
            <a:pPr>
              <a:lnSpc>
                <a:spcPct val="150000"/>
              </a:lnSpc>
            </a:pPr>
            <a:r>
              <a:rPr sz="1200" b="1" u="none" dirty="0">
                <a:solidFill>
                  <a:srgbClr val="231F20"/>
                </a:solidFill>
              </a:rPr>
              <a:t>Audio watermarking</a:t>
            </a:r>
            <a:endParaRPr lang="en-US" altLang="zh-CN" sz="1200" b="1" dirty="0">
              <a:solidFill>
                <a:srgbClr val="231F20"/>
              </a:solidFill>
              <a:latin typeface="Arial" panose="020C0503030203020204" pitchFamily="34" charset="0"/>
              <a:ea typeface="方正兰亭黑简体" panose="02000000000000000000" pitchFamily="2" charset="-122"/>
              <a:cs typeface="Huawei Sans" panose="020C0503030203020204" pitchFamily="34" charset="0"/>
            </a:endParaRPr>
          </a:p>
          <a:p>
            <a:r>
              <a:rPr sz="1000" b="0" u="none" dirty="0">
                <a:solidFill>
                  <a:srgbClr val="231F20"/>
                </a:solidFill>
              </a:rPr>
              <a:t>Audio leakage traceable via air channels</a:t>
            </a:r>
            <a:r>
              <a:rPr lang="en-US" altLang="zh-CN" sz="1000" dirty="0">
                <a:solidFill>
                  <a:srgbClr val="231F20"/>
                </a:solidFill>
              </a:rPr>
              <a:t>.</a:t>
            </a:r>
            <a:endParaRPr sz="1000" b="0" u="none" dirty="0">
              <a:solidFill>
                <a:srgbClr val="231F20"/>
              </a:solidFill>
            </a:endParaRPr>
          </a:p>
        </p:txBody>
      </p:sp>
      <p:sp>
        <p:nvSpPr>
          <p:cNvPr id="21" name="object 15">
            <a:extLst>
              <a:ext uri="{FF2B5EF4-FFF2-40B4-BE49-F238E27FC236}">
                <a16:creationId xmlns:a16="http://schemas.microsoft.com/office/drawing/2014/main" id="{91965C78-5068-4324-A139-B5D2E11AEA1C}"/>
              </a:ext>
            </a:extLst>
          </p:cNvPr>
          <p:cNvSpPr txBox="1"/>
          <p:nvPr/>
        </p:nvSpPr>
        <p:spPr>
          <a:xfrm>
            <a:off x="581933" y="711200"/>
            <a:ext cx="3729717" cy="259045"/>
          </a:xfrm>
          <a:prstGeom prst="rect">
            <a:avLst/>
          </a:prstGeom>
        </p:spPr>
        <p:txBody>
          <a:bodyPr vert="horz" wrap="square" lIns="0" tIns="12700" rIns="0" bIns="0" rtlCol="0">
            <a:spAutoFit/>
          </a:bodyPr>
          <a:lstStyle/>
          <a:p>
            <a:pPr marL="12700">
              <a:lnSpc>
                <a:spcPct val="100000"/>
              </a:lnSpc>
              <a:spcBef>
                <a:spcPts val="100"/>
              </a:spcBef>
            </a:pPr>
            <a:r>
              <a:rPr sz="1600" b="1" u="none" dirty="0"/>
              <a:t>Professional Intelligent Meetings</a:t>
            </a:r>
            <a:r>
              <a:rPr sz="1600" b="1" u="none" baseline="30000" dirty="0"/>
              <a:t>1</a:t>
            </a:r>
            <a:endParaRPr sz="1600" b="1" baseline="30000" dirty="0">
              <a:latin typeface="Arial" panose="02000000000000000000" pitchFamily="2" charset="-122"/>
              <a:ea typeface="方正兰亭黑简体" panose="02000000000000000000" pitchFamily="2" charset="-122"/>
              <a:cs typeface="Arial Unicode MS"/>
            </a:endParaRPr>
          </a:p>
        </p:txBody>
      </p:sp>
      <p:cxnSp>
        <p:nvCxnSpPr>
          <p:cNvPr id="22" name="直接连接符 21">
            <a:extLst>
              <a:ext uri="{FF2B5EF4-FFF2-40B4-BE49-F238E27FC236}">
                <a16:creationId xmlns:a16="http://schemas.microsoft.com/office/drawing/2014/main" id="{C67E06E8-C981-4FB8-A755-BF35BFBCAF9A}"/>
              </a:ext>
            </a:extLst>
          </p:cNvPr>
          <p:cNvCxnSpPr>
            <a:cxnSpLocks/>
          </p:cNvCxnSpPr>
          <p:nvPr/>
        </p:nvCxnSpPr>
        <p:spPr>
          <a:xfrm>
            <a:off x="617285" y="1082532"/>
            <a:ext cx="6285165" cy="0"/>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FABD883A-11FE-4142-A2D9-75D748AD574D}"/>
              </a:ext>
            </a:extLst>
          </p:cNvPr>
          <p:cNvSpPr/>
          <p:nvPr/>
        </p:nvSpPr>
        <p:spPr>
          <a:xfrm>
            <a:off x="594866" y="1036814"/>
            <a:ext cx="3200401"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nvGrpSpPr>
          <p:cNvPr id="24" name="组合 23">
            <a:extLst>
              <a:ext uri="{FF2B5EF4-FFF2-40B4-BE49-F238E27FC236}">
                <a16:creationId xmlns:a16="http://schemas.microsoft.com/office/drawing/2014/main" id="{EA3E92DD-1E54-4C6C-8288-22944D2500BA}"/>
              </a:ext>
            </a:extLst>
          </p:cNvPr>
          <p:cNvGrpSpPr/>
          <p:nvPr/>
        </p:nvGrpSpPr>
        <p:grpSpPr>
          <a:xfrm>
            <a:off x="602887" y="1310800"/>
            <a:ext cx="6393965" cy="978002"/>
            <a:chOff x="655161" y="2894938"/>
            <a:chExt cx="6393965" cy="978002"/>
          </a:xfrm>
        </p:grpSpPr>
        <p:sp>
          <p:nvSpPr>
            <p:cNvPr id="25" name="object 15">
              <a:extLst>
                <a:ext uri="{FF2B5EF4-FFF2-40B4-BE49-F238E27FC236}">
                  <a16:creationId xmlns:a16="http://schemas.microsoft.com/office/drawing/2014/main" id="{533D4599-4FB9-41D0-96FF-30B5B0804BC0}"/>
                </a:ext>
              </a:extLst>
            </p:cNvPr>
            <p:cNvSpPr txBox="1"/>
            <p:nvPr/>
          </p:nvSpPr>
          <p:spPr>
            <a:xfrm>
              <a:off x="655161" y="2894938"/>
              <a:ext cx="2201838" cy="228268"/>
            </a:xfrm>
            <a:prstGeom prst="rect">
              <a:avLst/>
            </a:prstGeom>
          </p:spPr>
          <p:txBody>
            <a:bodyPr vert="horz" wrap="square" lIns="0" tIns="12700" rIns="0" bIns="0" rtlCol="0">
              <a:spAutoFit/>
            </a:bodyPr>
            <a:lstStyle/>
            <a:p>
              <a:pPr marL="12700">
                <a:lnSpc>
                  <a:spcPct val="100000"/>
                </a:lnSpc>
                <a:spcBef>
                  <a:spcPts val="100"/>
                </a:spcBef>
              </a:pPr>
              <a:r>
                <a:rPr sz="1400" b="1" u="none">
                  <a:solidFill>
                    <a:schemeClr val="accent1">
                      <a:lumMod val="50000"/>
                    </a:schemeClr>
                  </a:solidFill>
                </a:rPr>
                <a:t>4K video meetings</a:t>
              </a:r>
              <a:endParaRPr sz="14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26" name="文本框 25">
              <a:extLst>
                <a:ext uri="{FF2B5EF4-FFF2-40B4-BE49-F238E27FC236}">
                  <a16:creationId xmlns:a16="http://schemas.microsoft.com/office/drawing/2014/main" id="{59C875A8-6B92-4F97-82DF-FDE1E62C4C6B}"/>
                </a:ext>
              </a:extLst>
            </p:cNvPr>
            <p:cNvSpPr txBox="1"/>
            <p:nvPr/>
          </p:nvSpPr>
          <p:spPr>
            <a:xfrm>
              <a:off x="655161" y="3142547"/>
              <a:ext cx="6393965" cy="730393"/>
            </a:xfrm>
            <a:prstGeom prst="rect">
              <a:avLst/>
            </a:prstGeom>
            <a:noFill/>
          </p:spPr>
          <p:txBody>
            <a:bodyPr wrap="square" lIns="0" tIns="0" rIns="0" bIns="0" rtlCol="0">
              <a:spAutoFit/>
            </a:bodyPr>
            <a:lstStyle/>
            <a:p>
              <a:pPr>
                <a:lnSpc>
                  <a:spcPct val="150000"/>
                </a:lnSpc>
              </a:pPr>
              <a:r>
                <a:rPr sz="1100" b="0" u="none" dirty="0">
                  <a:solidFill>
                    <a:srgbClr val="231F20"/>
                  </a:solidFill>
                </a:rPr>
                <a:t>Built on a next-generation high-computing hardware platform architecture, the display adopts brand-new H.265 codec and proprietary VME technology, supporting 4K meetings at ultra-low bandwidth. The device also has powerful network adaptability with 30% packet loss concealment for videos. </a:t>
              </a:r>
              <a:endParaRPr lang="en-US" altLang="zh-CN" sz="1100" dirty="0">
                <a:solidFill>
                  <a:srgbClr val="231F20"/>
                </a:solidFill>
                <a:latin typeface="Arial" panose="020C0503030203020204" pitchFamily="34" charset="0"/>
                <a:ea typeface="方正兰亭黑简体" panose="02000000000000000000" pitchFamily="2" charset="-122"/>
                <a:cs typeface="Huawei Sans" panose="020C0503030203020204" pitchFamily="34" charset="0"/>
              </a:endParaRPr>
            </a:p>
          </p:txBody>
        </p:sp>
      </p:grpSp>
      <p:grpSp>
        <p:nvGrpSpPr>
          <p:cNvPr id="27" name="组合 26">
            <a:extLst>
              <a:ext uri="{FF2B5EF4-FFF2-40B4-BE49-F238E27FC236}">
                <a16:creationId xmlns:a16="http://schemas.microsoft.com/office/drawing/2014/main" id="{50126E4A-8D4F-437D-A8D8-9E516947335D}"/>
              </a:ext>
            </a:extLst>
          </p:cNvPr>
          <p:cNvGrpSpPr/>
          <p:nvPr/>
        </p:nvGrpSpPr>
        <p:grpSpPr>
          <a:xfrm>
            <a:off x="617523" y="3023968"/>
            <a:ext cx="2632745" cy="1243931"/>
            <a:chOff x="655161" y="2894938"/>
            <a:chExt cx="2632745" cy="1243931"/>
          </a:xfrm>
        </p:grpSpPr>
        <p:sp>
          <p:nvSpPr>
            <p:cNvPr id="28" name="object 15">
              <a:extLst>
                <a:ext uri="{FF2B5EF4-FFF2-40B4-BE49-F238E27FC236}">
                  <a16:creationId xmlns:a16="http://schemas.microsoft.com/office/drawing/2014/main" id="{BB5012A1-1703-41B3-9191-833EF90AEF5E}"/>
                </a:ext>
              </a:extLst>
            </p:cNvPr>
            <p:cNvSpPr txBox="1"/>
            <p:nvPr/>
          </p:nvSpPr>
          <p:spPr>
            <a:xfrm>
              <a:off x="655161" y="2894938"/>
              <a:ext cx="2201838" cy="228268"/>
            </a:xfrm>
            <a:prstGeom prst="rect">
              <a:avLst/>
            </a:prstGeom>
          </p:spPr>
          <p:txBody>
            <a:bodyPr vert="horz" wrap="square" lIns="0" tIns="12700" rIns="0" bIns="0" rtlCol="0">
              <a:spAutoFit/>
            </a:bodyPr>
            <a:lstStyle/>
            <a:p>
              <a:pPr marL="12700">
                <a:lnSpc>
                  <a:spcPct val="100000"/>
                </a:lnSpc>
                <a:spcBef>
                  <a:spcPts val="100"/>
                </a:spcBef>
              </a:pPr>
              <a:r>
                <a:rPr sz="1400" b="1" u="none">
                  <a:solidFill>
                    <a:schemeClr val="accent1">
                      <a:lumMod val="50000"/>
                    </a:schemeClr>
                  </a:solidFill>
                </a:rPr>
                <a:t>Doubled frame rate</a:t>
              </a:r>
              <a:endParaRPr sz="14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29" name="文本框 28">
              <a:extLst>
                <a:ext uri="{FF2B5EF4-FFF2-40B4-BE49-F238E27FC236}">
                  <a16:creationId xmlns:a16="http://schemas.microsoft.com/office/drawing/2014/main" id="{FBCD506C-DEF2-4841-AD61-2DD4F52FED02}"/>
                </a:ext>
              </a:extLst>
            </p:cNvPr>
            <p:cNvSpPr txBox="1"/>
            <p:nvPr/>
          </p:nvSpPr>
          <p:spPr>
            <a:xfrm>
              <a:off x="655162" y="3123206"/>
              <a:ext cx="2632744" cy="1015663"/>
            </a:xfrm>
            <a:prstGeom prst="rect">
              <a:avLst/>
            </a:prstGeom>
            <a:noFill/>
          </p:spPr>
          <p:txBody>
            <a:bodyPr wrap="square" lIns="0" tIns="0" rIns="0" bIns="0" rtlCol="0">
              <a:spAutoFit/>
            </a:bodyPr>
            <a:lstStyle/>
            <a:p>
              <a:pPr algn="just">
                <a:lnSpc>
                  <a:spcPct val="150000"/>
                </a:lnSpc>
              </a:pPr>
              <a:r>
                <a:rPr sz="1100" b="0" u="none" dirty="0"/>
                <a:t>The frame rate doubling technology converts 30 fps video streams to 60 fps, delivering silky-smooth 4K videos with</a:t>
              </a:r>
              <a:r>
                <a:rPr lang="en-US" sz="1100" b="0" u="none" dirty="0"/>
                <a:t> no</a:t>
              </a:r>
              <a:r>
                <a:rPr sz="1100" b="0" u="none" dirty="0"/>
                <a:t> smearing.</a:t>
              </a:r>
            </a:p>
          </p:txBody>
        </p:sp>
      </p:grpSp>
      <p:grpSp>
        <p:nvGrpSpPr>
          <p:cNvPr id="30" name="组合 29">
            <a:extLst>
              <a:ext uri="{FF2B5EF4-FFF2-40B4-BE49-F238E27FC236}">
                <a16:creationId xmlns:a16="http://schemas.microsoft.com/office/drawing/2014/main" id="{9BF27DC9-2DF0-4944-832B-511EB63D0CFE}"/>
              </a:ext>
            </a:extLst>
          </p:cNvPr>
          <p:cNvGrpSpPr/>
          <p:nvPr/>
        </p:nvGrpSpPr>
        <p:grpSpPr>
          <a:xfrm>
            <a:off x="600982" y="5130800"/>
            <a:ext cx="6393966" cy="472799"/>
            <a:chOff x="655160" y="2894938"/>
            <a:chExt cx="6393966" cy="472799"/>
          </a:xfrm>
        </p:grpSpPr>
        <p:sp>
          <p:nvSpPr>
            <p:cNvPr id="31" name="object 15">
              <a:extLst>
                <a:ext uri="{FF2B5EF4-FFF2-40B4-BE49-F238E27FC236}">
                  <a16:creationId xmlns:a16="http://schemas.microsoft.com/office/drawing/2014/main" id="{9F773159-DCCD-4D7D-8F45-C850A93D5EA6}"/>
                </a:ext>
              </a:extLst>
            </p:cNvPr>
            <p:cNvSpPr txBox="1"/>
            <p:nvPr/>
          </p:nvSpPr>
          <p:spPr>
            <a:xfrm>
              <a:off x="655160" y="2894938"/>
              <a:ext cx="3200401" cy="228268"/>
            </a:xfrm>
            <a:prstGeom prst="rect">
              <a:avLst/>
            </a:prstGeom>
          </p:spPr>
          <p:txBody>
            <a:bodyPr vert="horz" wrap="square" lIns="0" tIns="12700" rIns="0" bIns="0" rtlCol="0">
              <a:spAutoFit/>
            </a:bodyPr>
            <a:lstStyle/>
            <a:p>
              <a:pPr marL="12700">
                <a:lnSpc>
                  <a:spcPct val="100000"/>
                </a:lnSpc>
                <a:spcBef>
                  <a:spcPts val="100"/>
                </a:spcBef>
              </a:pPr>
              <a:r>
                <a:rPr sz="1400" b="1" u="none" dirty="0">
                  <a:solidFill>
                    <a:schemeClr val="accent1">
                      <a:lumMod val="50000"/>
                    </a:schemeClr>
                  </a:solidFill>
                </a:rPr>
                <a:t>Secure and reliable meetings</a:t>
              </a:r>
              <a:endParaRPr sz="1400" b="1" dirty="0">
                <a:solidFill>
                  <a:schemeClr val="accent1">
                    <a:lumMod val="50000"/>
                  </a:schemeClr>
                </a:solidFill>
                <a:latin typeface="Arial" panose="02000000000000000000" pitchFamily="2" charset="-122"/>
                <a:ea typeface="方正兰亭黑简体" panose="02000000000000000000" pitchFamily="2" charset="-122"/>
                <a:cs typeface="Arial Unicode MS"/>
              </a:endParaRPr>
            </a:p>
          </p:txBody>
        </p:sp>
        <p:sp>
          <p:nvSpPr>
            <p:cNvPr id="32" name="文本框 31">
              <a:extLst>
                <a:ext uri="{FF2B5EF4-FFF2-40B4-BE49-F238E27FC236}">
                  <a16:creationId xmlns:a16="http://schemas.microsoft.com/office/drawing/2014/main" id="{4FE19181-6169-4306-AF26-C2C43C7F6F50}"/>
                </a:ext>
              </a:extLst>
            </p:cNvPr>
            <p:cNvSpPr txBox="1"/>
            <p:nvPr/>
          </p:nvSpPr>
          <p:spPr>
            <a:xfrm>
              <a:off x="655161" y="3142547"/>
              <a:ext cx="6393965" cy="225190"/>
            </a:xfrm>
            <a:prstGeom prst="rect">
              <a:avLst/>
            </a:prstGeom>
            <a:noFill/>
          </p:spPr>
          <p:txBody>
            <a:bodyPr wrap="square" lIns="0" tIns="0" rIns="0" bIns="0" rtlCol="0">
              <a:spAutoFit/>
            </a:bodyPr>
            <a:lstStyle/>
            <a:p>
              <a:pPr>
                <a:lnSpc>
                  <a:spcPct val="150000"/>
                </a:lnSpc>
              </a:pPr>
              <a:r>
                <a:rPr sz="1100" b="0" u="none">
                  <a:solidFill>
                    <a:srgbClr val="231F20"/>
                  </a:solidFill>
                </a:rPr>
                <a:t>Industry-leading full-link protection brings end-to-end high-security during meetings.</a:t>
              </a:r>
            </a:p>
          </p:txBody>
        </p:sp>
      </p:grpSp>
      <p:grpSp>
        <p:nvGrpSpPr>
          <p:cNvPr id="62" name="组合 61">
            <a:extLst>
              <a:ext uri="{FF2B5EF4-FFF2-40B4-BE49-F238E27FC236}">
                <a16:creationId xmlns:a16="http://schemas.microsoft.com/office/drawing/2014/main" id="{3BC63CA0-CFF1-4345-86BA-3DD50AD031B2}"/>
              </a:ext>
            </a:extLst>
          </p:cNvPr>
          <p:cNvGrpSpPr/>
          <p:nvPr/>
        </p:nvGrpSpPr>
        <p:grpSpPr>
          <a:xfrm>
            <a:off x="617285" y="7907554"/>
            <a:ext cx="6393965" cy="978002"/>
            <a:chOff x="655161" y="2894938"/>
            <a:chExt cx="6393965" cy="978002"/>
          </a:xfrm>
        </p:grpSpPr>
        <p:sp>
          <p:nvSpPr>
            <p:cNvPr id="63" name="object 15">
              <a:extLst>
                <a:ext uri="{FF2B5EF4-FFF2-40B4-BE49-F238E27FC236}">
                  <a16:creationId xmlns:a16="http://schemas.microsoft.com/office/drawing/2014/main" id="{B0E28B07-0813-4E3B-84DD-E35F402B0EFF}"/>
                </a:ext>
              </a:extLst>
            </p:cNvPr>
            <p:cNvSpPr txBox="1"/>
            <p:nvPr/>
          </p:nvSpPr>
          <p:spPr>
            <a:xfrm>
              <a:off x="655161" y="2894938"/>
              <a:ext cx="3184098" cy="228268"/>
            </a:xfrm>
            <a:prstGeom prst="rect">
              <a:avLst/>
            </a:prstGeom>
          </p:spPr>
          <p:txBody>
            <a:bodyPr vert="horz" wrap="square" lIns="0" tIns="12700" rIns="0" bIns="0" rtlCol="0">
              <a:spAutoFit/>
            </a:bodyPr>
            <a:lstStyle/>
            <a:p>
              <a:pPr marL="12700">
                <a:lnSpc>
                  <a:spcPct val="100000"/>
                </a:lnSpc>
                <a:spcBef>
                  <a:spcPts val="100"/>
                </a:spcBef>
              </a:pPr>
              <a:r>
                <a:rPr sz="1400" b="1" u="none" dirty="0">
                  <a:solidFill>
                    <a:schemeClr val="accent1">
                      <a:lumMod val="50000"/>
                    </a:schemeClr>
                  </a:solidFill>
                </a:rPr>
                <a:t>Easy wireless projection and control</a:t>
              </a:r>
            </a:p>
          </p:txBody>
        </p:sp>
        <p:sp>
          <p:nvSpPr>
            <p:cNvPr id="64" name="文本框 63">
              <a:extLst>
                <a:ext uri="{FF2B5EF4-FFF2-40B4-BE49-F238E27FC236}">
                  <a16:creationId xmlns:a16="http://schemas.microsoft.com/office/drawing/2014/main" id="{502CBC40-E7BF-4A21-9907-AA45DDDCBB50}"/>
                </a:ext>
              </a:extLst>
            </p:cNvPr>
            <p:cNvSpPr txBox="1"/>
            <p:nvPr/>
          </p:nvSpPr>
          <p:spPr>
            <a:xfrm>
              <a:off x="655161" y="3142547"/>
              <a:ext cx="6393965" cy="730393"/>
            </a:xfrm>
            <a:prstGeom prst="rect">
              <a:avLst/>
            </a:prstGeom>
            <a:noFill/>
          </p:spPr>
          <p:txBody>
            <a:bodyPr wrap="square" lIns="0" tIns="0" rIns="0" bIns="0" rtlCol="0">
              <a:spAutoFit/>
            </a:bodyPr>
            <a:lstStyle/>
            <a:p>
              <a:pPr>
                <a:lnSpc>
                  <a:spcPct val="150000"/>
                </a:lnSpc>
              </a:pPr>
              <a:r>
                <a:rPr lang="en-US" sz="1100" b="0" u="none" dirty="0"/>
                <a:t>Wirelessly </a:t>
              </a:r>
              <a:r>
                <a:rPr sz="1100" b="0" u="none" dirty="0"/>
                <a:t>project </a:t>
              </a:r>
              <a:r>
                <a:rPr lang="en-US" sz="1100" b="0" u="none" dirty="0"/>
                <a:t>mobile phone or PC content</a:t>
              </a:r>
              <a:r>
                <a:rPr lang="en-US" altLang="zh-CN" sz="1100" b="0" u="none" baseline="30000" dirty="0"/>
                <a:t>3</a:t>
              </a:r>
              <a:r>
                <a:rPr sz="1100" b="0" u="none" dirty="0"/>
                <a:t> onto the display and enjoy 4K resolution instantly. The Touch tablet can be configured for efficient control operations, including sleep, wake-up, and adjusting brightness and volume of the display.</a:t>
              </a:r>
            </a:p>
          </p:txBody>
        </p:sp>
      </p:grpSp>
      <p:pic>
        <p:nvPicPr>
          <p:cNvPr id="38" name="图片 37">
            <a:extLst>
              <a:ext uri="{FF2B5EF4-FFF2-40B4-BE49-F238E27FC236}">
                <a16:creationId xmlns:a16="http://schemas.microsoft.com/office/drawing/2014/main" id="{AC50D800-A940-4EAD-A7BD-1065F644B2F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673" r="11818"/>
          <a:stretch/>
        </p:blipFill>
        <p:spPr>
          <a:xfrm>
            <a:off x="3702049" y="2803930"/>
            <a:ext cx="3200401" cy="1641070"/>
          </a:xfrm>
          <a:prstGeom prst="rect">
            <a:avLst/>
          </a:prstGeom>
          <a:ln w="6350">
            <a:solidFill>
              <a:schemeClr val="bg1">
                <a:lumMod val="65000"/>
              </a:schemeClr>
            </a:solidFill>
          </a:ln>
        </p:spPr>
      </p:pic>
      <p:sp>
        <p:nvSpPr>
          <p:cNvPr id="34" name="文本框 33">
            <a:extLst>
              <a:ext uri="{FF2B5EF4-FFF2-40B4-BE49-F238E27FC236}">
                <a16:creationId xmlns:a16="http://schemas.microsoft.com/office/drawing/2014/main" id="{B620EE6F-A981-4448-9613-50C182D49433}"/>
              </a:ext>
            </a:extLst>
          </p:cNvPr>
          <p:cNvSpPr txBox="1"/>
          <p:nvPr/>
        </p:nvSpPr>
        <p:spPr>
          <a:xfrm>
            <a:off x="4083050" y="6675230"/>
            <a:ext cx="2723485" cy="677108"/>
          </a:xfrm>
          <a:prstGeom prst="rect">
            <a:avLst/>
          </a:prstGeom>
          <a:noFill/>
        </p:spPr>
        <p:txBody>
          <a:bodyPr wrap="square" rtlCol="0">
            <a:spAutoFit/>
          </a:bodyPr>
          <a:lstStyle/>
          <a:p>
            <a:pPr>
              <a:lnSpc>
                <a:spcPct val="150000"/>
              </a:lnSpc>
            </a:pPr>
            <a:r>
              <a:rPr sz="1200" b="1" u="none" dirty="0"/>
              <a:t>One certificate</a:t>
            </a:r>
            <a:r>
              <a:rPr lang="en-US" sz="1200" b="1" u="none" dirty="0"/>
              <a:t> per</a:t>
            </a:r>
            <a:r>
              <a:rPr sz="1200" b="1" u="none" dirty="0"/>
              <a:t> device</a:t>
            </a:r>
            <a:endParaRPr lang="en-US" altLang="zh-CN" sz="1200" b="1" dirty="0">
              <a:latin typeface="Arial" panose="020C0503030203020204" pitchFamily="34" charset="0"/>
              <a:ea typeface="方正兰亭黑简体" panose="02000000000000000000" pitchFamily="2" charset="-122"/>
              <a:cs typeface="Huawei Sans" panose="020C0503030203020204" pitchFamily="34" charset="0"/>
            </a:endParaRPr>
          </a:p>
          <a:p>
            <a:r>
              <a:rPr sz="1000" b="0" u="none" dirty="0">
                <a:solidFill>
                  <a:srgbClr val="231F20"/>
                </a:solidFill>
              </a:rPr>
              <a:t>Each display has a unique certificate, preventing hijacking and spoofing</a:t>
            </a:r>
            <a:r>
              <a:rPr lang="en-US" altLang="zh-CN" sz="1000" b="0" u="none" dirty="0">
                <a:solidFill>
                  <a:srgbClr val="231F20"/>
                </a:solidFill>
              </a:rPr>
              <a:t>.</a:t>
            </a:r>
            <a:endParaRPr sz="1000" b="0" u="none" dirty="0">
              <a:solidFill>
                <a:srgbClr val="231F20"/>
              </a:solidFill>
            </a:endParaRPr>
          </a:p>
        </p:txBody>
      </p:sp>
    </p:spTree>
    <p:extLst>
      <p:ext uri="{BB962C8B-B14F-4D97-AF65-F5344CB8AC3E}">
        <p14:creationId xmlns:p14="http://schemas.microsoft.com/office/powerpoint/2010/main" val="198033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 name="object 23">
            <a:extLst>
              <a:ext uri="{FF2B5EF4-FFF2-40B4-BE49-F238E27FC236}">
                <a16:creationId xmlns:a16="http://schemas.microsoft.com/office/drawing/2014/main" id="{AAD5D5F2-CF84-48FD-BA81-DC7AC8928E37}"/>
              </a:ext>
            </a:extLst>
          </p:cNvPr>
          <p:cNvSpPr/>
          <p:nvPr/>
        </p:nvSpPr>
        <p:spPr>
          <a:xfrm>
            <a:off x="517379" y="2019740"/>
            <a:ext cx="4630928" cy="202695"/>
          </a:xfrm>
          <a:prstGeom prst="rect">
            <a:avLst/>
          </a:prstGeom>
          <a:solidFill>
            <a:schemeClr val="accent1">
              <a:lumMod val="20000"/>
              <a:lumOff val="80000"/>
            </a:schemeClr>
          </a:solidFill>
        </p:spPr>
        <p:txBody>
          <a:bodyPr wrap="square" lIns="0" tIns="0" rIns="0" bIns="0" rtlCol="0"/>
          <a:lstStyle/>
          <a:p>
            <a:endParaRPr sz="1600"/>
          </a:p>
        </p:txBody>
      </p:sp>
      <p:sp>
        <p:nvSpPr>
          <p:cNvPr id="141" name="object 23">
            <a:extLst>
              <a:ext uri="{FF2B5EF4-FFF2-40B4-BE49-F238E27FC236}">
                <a16:creationId xmlns:a16="http://schemas.microsoft.com/office/drawing/2014/main" id="{46726439-B659-460A-B3F1-7511F81CF051}"/>
              </a:ext>
            </a:extLst>
          </p:cNvPr>
          <p:cNvSpPr/>
          <p:nvPr/>
        </p:nvSpPr>
        <p:spPr>
          <a:xfrm>
            <a:off x="524520" y="2445862"/>
            <a:ext cx="4630928" cy="202695"/>
          </a:xfrm>
          <a:prstGeom prst="rect">
            <a:avLst/>
          </a:prstGeom>
          <a:solidFill>
            <a:schemeClr val="accent1">
              <a:lumMod val="20000"/>
              <a:lumOff val="80000"/>
            </a:schemeClr>
          </a:solidFill>
        </p:spPr>
        <p:txBody>
          <a:bodyPr wrap="square" lIns="0" tIns="0" rIns="0" bIns="0" rtlCol="0"/>
          <a:lstStyle/>
          <a:p>
            <a:endParaRPr sz="1600"/>
          </a:p>
        </p:txBody>
      </p:sp>
      <p:sp>
        <p:nvSpPr>
          <p:cNvPr id="193" name="object 23">
            <a:extLst>
              <a:ext uri="{FF2B5EF4-FFF2-40B4-BE49-F238E27FC236}">
                <a16:creationId xmlns:a16="http://schemas.microsoft.com/office/drawing/2014/main" id="{638F6EC1-4994-4CCD-B4C2-123949219F50}"/>
              </a:ext>
            </a:extLst>
          </p:cNvPr>
          <p:cNvSpPr/>
          <p:nvPr/>
        </p:nvSpPr>
        <p:spPr>
          <a:xfrm>
            <a:off x="510497" y="5410468"/>
            <a:ext cx="6550164" cy="202695"/>
          </a:xfrm>
          <a:prstGeom prst="rect">
            <a:avLst/>
          </a:prstGeom>
          <a:solidFill>
            <a:schemeClr val="accent1">
              <a:lumMod val="20000"/>
              <a:lumOff val="80000"/>
            </a:schemeClr>
          </a:solidFill>
        </p:spPr>
        <p:txBody>
          <a:bodyPr wrap="square" lIns="0" tIns="0" rIns="0" bIns="0" rtlCol="0"/>
          <a:lstStyle/>
          <a:p>
            <a:endParaRPr sz="1600"/>
          </a:p>
        </p:txBody>
      </p:sp>
      <p:grpSp>
        <p:nvGrpSpPr>
          <p:cNvPr id="6" name="组合 5">
            <a:extLst>
              <a:ext uri="{FF2B5EF4-FFF2-40B4-BE49-F238E27FC236}">
                <a16:creationId xmlns:a16="http://schemas.microsoft.com/office/drawing/2014/main" id="{8B26A1AA-E16C-4F1E-ABE2-7F743AA45622}"/>
              </a:ext>
            </a:extLst>
          </p:cNvPr>
          <p:cNvGrpSpPr/>
          <p:nvPr/>
        </p:nvGrpSpPr>
        <p:grpSpPr>
          <a:xfrm>
            <a:off x="505280" y="960506"/>
            <a:ext cx="6550164" cy="245150"/>
            <a:chOff x="654050" y="1280230"/>
            <a:chExt cx="6190036" cy="245150"/>
          </a:xfrm>
          <a:solidFill>
            <a:schemeClr val="tx1">
              <a:lumMod val="75000"/>
              <a:lumOff val="25000"/>
            </a:schemeClr>
          </a:solidFill>
        </p:grpSpPr>
        <p:sp>
          <p:nvSpPr>
            <p:cNvPr id="181" name="object 23">
              <a:extLst>
                <a:ext uri="{FF2B5EF4-FFF2-40B4-BE49-F238E27FC236}">
                  <a16:creationId xmlns:a16="http://schemas.microsoft.com/office/drawing/2014/main" id="{41B2393C-AC76-4A79-A1FC-61EA20C0C1A3}"/>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182" name="矩形 181">
              <a:extLst>
                <a:ext uri="{FF2B5EF4-FFF2-40B4-BE49-F238E27FC236}">
                  <a16:creationId xmlns:a16="http://schemas.microsoft.com/office/drawing/2014/main" id="{C9B984FB-A655-4B73-8005-138DFFE9516A}"/>
                </a:ext>
              </a:extLst>
            </p:cNvPr>
            <p:cNvSpPr/>
            <p:nvPr/>
          </p:nvSpPr>
          <p:spPr>
            <a:xfrm>
              <a:off x="726028" y="1286615"/>
              <a:ext cx="847115" cy="230832"/>
            </a:xfrm>
            <a:prstGeom prst="rect">
              <a:avLst/>
            </a:prstGeom>
            <a:grpFill/>
          </p:spPr>
          <p:txBody>
            <a:bodyPr wrap="none">
              <a:spAutoFit/>
            </a:bodyPr>
            <a:lstStyle/>
            <a:p>
              <a:r>
                <a:rPr sz="900" b="0" u="none">
                  <a:solidFill>
                    <a:schemeClr val="bg1"/>
                  </a:solidFill>
                </a:rPr>
                <a:t>Specifications</a:t>
              </a:r>
            </a:p>
          </p:txBody>
        </p:sp>
      </p:grpSp>
      <p:grpSp>
        <p:nvGrpSpPr>
          <p:cNvPr id="211" name="组合 210">
            <a:extLst>
              <a:ext uri="{FF2B5EF4-FFF2-40B4-BE49-F238E27FC236}">
                <a16:creationId xmlns:a16="http://schemas.microsoft.com/office/drawing/2014/main" id="{5860BD73-8EA3-45E8-A77D-8B1DA23AA389}"/>
              </a:ext>
            </a:extLst>
          </p:cNvPr>
          <p:cNvGrpSpPr/>
          <p:nvPr/>
        </p:nvGrpSpPr>
        <p:grpSpPr>
          <a:xfrm>
            <a:off x="511809" y="2651750"/>
            <a:ext cx="6550164" cy="245150"/>
            <a:chOff x="654050" y="1280230"/>
            <a:chExt cx="6190036" cy="245150"/>
          </a:xfrm>
          <a:solidFill>
            <a:schemeClr val="tx1">
              <a:lumMod val="75000"/>
              <a:lumOff val="25000"/>
            </a:schemeClr>
          </a:solidFill>
        </p:grpSpPr>
        <p:sp>
          <p:nvSpPr>
            <p:cNvPr id="212" name="object 23">
              <a:extLst>
                <a:ext uri="{FF2B5EF4-FFF2-40B4-BE49-F238E27FC236}">
                  <a16:creationId xmlns:a16="http://schemas.microsoft.com/office/drawing/2014/main" id="{38E44EBD-8375-4E3F-80D4-7FCC9C4F8F3F}"/>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213" name="矩形 212">
              <a:extLst>
                <a:ext uri="{FF2B5EF4-FFF2-40B4-BE49-F238E27FC236}">
                  <a16:creationId xmlns:a16="http://schemas.microsoft.com/office/drawing/2014/main" id="{499C3010-38DA-43A1-8341-982B9F10C046}"/>
                </a:ext>
              </a:extLst>
            </p:cNvPr>
            <p:cNvSpPr/>
            <p:nvPr/>
          </p:nvSpPr>
          <p:spPr>
            <a:xfrm>
              <a:off x="726028" y="1286615"/>
              <a:ext cx="738045" cy="230832"/>
            </a:xfrm>
            <a:prstGeom prst="rect">
              <a:avLst/>
            </a:prstGeom>
            <a:grpFill/>
          </p:spPr>
          <p:txBody>
            <a:bodyPr wrap="none">
              <a:spAutoFit/>
            </a:bodyPr>
            <a:lstStyle/>
            <a:p>
              <a:r>
                <a:rPr sz="900" b="0" u="none">
                  <a:solidFill>
                    <a:schemeClr val="bg1"/>
                  </a:solidFill>
                </a:rPr>
                <a:t>Component</a:t>
              </a:r>
            </a:p>
          </p:txBody>
        </p:sp>
      </p:grpSp>
      <p:sp>
        <p:nvSpPr>
          <p:cNvPr id="265" name="object 5">
            <a:extLst>
              <a:ext uri="{FF2B5EF4-FFF2-40B4-BE49-F238E27FC236}">
                <a16:creationId xmlns:a16="http://schemas.microsoft.com/office/drawing/2014/main" id="{EEC653BA-E6F6-4F6F-9CA6-692CBA22EFAC}"/>
              </a:ext>
            </a:extLst>
          </p:cNvPr>
          <p:cNvSpPr txBox="1"/>
          <p:nvPr/>
        </p:nvSpPr>
        <p:spPr>
          <a:xfrm>
            <a:off x="662760" y="5449420"/>
            <a:ext cx="434244"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sz="700" b="0" u="none" dirty="0"/>
              <a:t>Quantity</a:t>
            </a:r>
            <a:endParaRPr sz="700" dirty="0"/>
          </a:p>
        </p:txBody>
      </p:sp>
      <p:sp>
        <p:nvSpPr>
          <p:cNvPr id="266" name="object 5">
            <a:extLst>
              <a:ext uri="{FF2B5EF4-FFF2-40B4-BE49-F238E27FC236}">
                <a16:creationId xmlns:a16="http://schemas.microsoft.com/office/drawing/2014/main" id="{DCD9F84A-F324-4CC5-B3A9-F7D75AF6F575}"/>
              </a:ext>
            </a:extLst>
          </p:cNvPr>
          <p:cNvSpPr txBox="1"/>
          <p:nvPr/>
        </p:nvSpPr>
        <p:spPr>
          <a:xfrm>
            <a:off x="2236867" y="5451930"/>
            <a:ext cx="1463718" cy="107722"/>
          </a:xfrm>
          <a:prstGeom prst="rect">
            <a:avLst/>
          </a:prstGeom>
        </p:spPr>
        <p:txBody>
          <a:bodyPr vert="horz" wrap="square" lIns="0" tIns="0" rIns="0" bIns="0" rtlCol="0">
            <a:spAutoFit/>
          </a:bodyPr>
          <a:lstStyle/>
          <a:p>
            <a:pPr marL="12700">
              <a:lnSpc>
                <a:spcPct val="100000"/>
              </a:lnSpc>
              <a:spcBef>
                <a:spcPts val="100"/>
              </a:spcBef>
              <a:tabLst>
                <a:tab pos="882650" algn="l"/>
              </a:tabLst>
            </a:pPr>
            <a:r>
              <a:rPr sz="700" b="0" u="none" dirty="0"/>
              <a:t>Rated power (per group)</a:t>
            </a:r>
            <a:endParaRPr sz="700" dirty="0">
              <a:latin typeface="Arial" panose="02000000000000000000" pitchFamily="2" charset="-122"/>
              <a:ea typeface="方正兰亭中黑简体" panose="02000000000000000000" pitchFamily="2" charset="-122"/>
            </a:endParaRPr>
          </a:p>
        </p:txBody>
      </p:sp>
      <p:sp>
        <p:nvSpPr>
          <p:cNvPr id="268" name="object 5">
            <a:extLst>
              <a:ext uri="{FF2B5EF4-FFF2-40B4-BE49-F238E27FC236}">
                <a16:creationId xmlns:a16="http://schemas.microsoft.com/office/drawing/2014/main" id="{E74B56A6-22AF-44A6-BF44-024B2C3A21F9}"/>
              </a:ext>
            </a:extLst>
          </p:cNvPr>
          <p:cNvSpPr txBox="1"/>
          <p:nvPr/>
        </p:nvSpPr>
        <p:spPr>
          <a:xfrm>
            <a:off x="5467212" y="5443432"/>
            <a:ext cx="1206360"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Frequency response</a:t>
            </a:r>
            <a:endParaRPr sz="700" dirty="0">
              <a:latin typeface="Arial" panose="02000000000000000000" pitchFamily="2" charset="-122"/>
              <a:ea typeface="方正兰亭中黑简体" panose="02000000000000000000" pitchFamily="2" charset="-122"/>
            </a:endParaRPr>
          </a:p>
        </p:txBody>
      </p:sp>
      <p:sp>
        <p:nvSpPr>
          <p:cNvPr id="269" name="object 5">
            <a:extLst>
              <a:ext uri="{FF2B5EF4-FFF2-40B4-BE49-F238E27FC236}">
                <a16:creationId xmlns:a16="http://schemas.microsoft.com/office/drawing/2014/main" id="{EDDEF36F-92B5-468C-A34E-EDD1FE72E1F5}"/>
              </a:ext>
            </a:extLst>
          </p:cNvPr>
          <p:cNvSpPr txBox="1"/>
          <p:nvPr/>
        </p:nvSpPr>
        <p:spPr>
          <a:xfrm>
            <a:off x="3923846" y="5443847"/>
            <a:ext cx="857214"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t>Maximum volume</a:t>
            </a:r>
            <a:endParaRPr sz="700" dirty="0">
              <a:latin typeface="Arial" panose="02000000000000000000" pitchFamily="2" charset="-122"/>
              <a:ea typeface="方正兰亭中黑简体" panose="02000000000000000000" pitchFamily="2" charset="-122"/>
            </a:endParaRPr>
          </a:p>
        </p:txBody>
      </p:sp>
      <p:sp>
        <p:nvSpPr>
          <p:cNvPr id="270" name="object 5">
            <a:extLst>
              <a:ext uri="{FF2B5EF4-FFF2-40B4-BE49-F238E27FC236}">
                <a16:creationId xmlns:a16="http://schemas.microsoft.com/office/drawing/2014/main" id="{0E4F6FC2-B332-463B-B569-4474D4DD9652}"/>
              </a:ext>
            </a:extLst>
          </p:cNvPr>
          <p:cNvSpPr txBox="1"/>
          <p:nvPr/>
        </p:nvSpPr>
        <p:spPr>
          <a:xfrm>
            <a:off x="5467212" y="5645748"/>
            <a:ext cx="112886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60 Hz to 20 kHz</a:t>
            </a:r>
          </a:p>
        </p:txBody>
      </p:sp>
      <p:sp>
        <p:nvSpPr>
          <p:cNvPr id="272" name="object 5">
            <a:extLst>
              <a:ext uri="{FF2B5EF4-FFF2-40B4-BE49-F238E27FC236}">
                <a16:creationId xmlns:a16="http://schemas.microsoft.com/office/drawing/2014/main" id="{561915A5-2628-4F1A-8C04-7AF75A2EC1FD}"/>
              </a:ext>
            </a:extLst>
          </p:cNvPr>
          <p:cNvSpPr txBox="1"/>
          <p:nvPr/>
        </p:nvSpPr>
        <p:spPr>
          <a:xfrm>
            <a:off x="655605" y="5645859"/>
            <a:ext cx="1371693"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2 </a:t>
            </a:r>
            <a:r>
              <a:rPr lang="en-US" altLang="zh-CN" sz="700" dirty="0">
                <a:solidFill>
                  <a:srgbClr val="231F20"/>
                </a:solidFill>
              </a:rPr>
              <a:t>x</a:t>
            </a:r>
            <a:r>
              <a:rPr sz="700" b="0" u="none" dirty="0">
                <a:solidFill>
                  <a:srgbClr val="231F20"/>
                </a:solidFill>
              </a:rPr>
              <a:t> 3 </a:t>
            </a:r>
            <a:r>
              <a:rPr lang="en-US" altLang="zh-CN" sz="700" dirty="0">
                <a:solidFill>
                  <a:srgbClr val="231F20"/>
                </a:solidFill>
              </a:rPr>
              <a:t>(stereo supported)</a:t>
            </a:r>
            <a:endParaRPr sz="700" dirty="0">
              <a:latin typeface="Arial" panose="02000000000000000000" pitchFamily="2" charset="-122"/>
              <a:ea typeface="方正兰亭黑简体" panose="02000000000000000000" pitchFamily="2" charset="-122"/>
              <a:cs typeface="方正兰亭黑简体"/>
            </a:endParaRPr>
          </a:p>
        </p:txBody>
      </p:sp>
      <p:sp>
        <p:nvSpPr>
          <p:cNvPr id="274" name="object 5">
            <a:extLst>
              <a:ext uri="{FF2B5EF4-FFF2-40B4-BE49-F238E27FC236}">
                <a16:creationId xmlns:a16="http://schemas.microsoft.com/office/drawing/2014/main" id="{42ACB3A2-46EE-4B28-8DD0-AF92737FD289}"/>
              </a:ext>
            </a:extLst>
          </p:cNvPr>
          <p:cNvSpPr txBox="1"/>
          <p:nvPr/>
        </p:nvSpPr>
        <p:spPr>
          <a:xfrm>
            <a:off x="2229231" y="5648085"/>
            <a:ext cx="1743583"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2 x 20 W + 20 W</a:t>
            </a:r>
            <a:endParaRPr sz="700" dirty="0">
              <a:latin typeface="Arial" panose="02000000000000000000" pitchFamily="2" charset="-122"/>
              <a:ea typeface="方正兰亭黑简体" panose="02000000000000000000" pitchFamily="2" charset="-122"/>
              <a:cs typeface="方正兰亭黑简体"/>
            </a:endParaRPr>
          </a:p>
        </p:txBody>
      </p:sp>
      <p:sp>
        <p:nvSpPr>
          <p:cNvPr id="276" name="object 5">
            <a:extLst>
              <a:ext uri="{FF2B5EF4-FFF2-40B4-BE49-F238E27FC236}">
                <a16:creationId xmlns:a16="http://schemas.microsoft.com/office/drawing/2014/main" id="{3C7F9343-3642-4F47-B085-745C50E56FA4}"/>
              </a:ext>
            </a:extLst>
          </p:cNvPr>
          <p:cNvSpPr txBox="1"/>
          <p:nvPr/>
        </p:nvSpPr>
        <p:spPr>
          <a:xfrm>
            <a:off x="3926861" y="5646540"/>
            <a:ext cx="614887"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95 dB</a:t>
            </a:r>
            <a:endParaRPr sz="700" dirty="0">
              <a:latin typeface="Arial" panose="02000000000000000000" pitchFamily="2" charset="-122"/>
              <a:ea typeface="方正兰亭黑简体" panose="02000000000000000000" pitchFamily="2" charset="-122"/>
              <a:cs typeface="方正兰亭黑简体"/>
            </a:endParaRPr>
          </a:p>
        </p:txBody>
      </p:sp>
      <p:grpSp>
        <p:nvGrpSpPr>
          <p:cNvPr id="280" name="组合 279">
            <a:extLst>
              <a:ext uri="{FF2B5EF4-FFF2-40B4-BE49-F238E27FC236}">
                <a16:creationId xmlns:a16="http://schemas.microsoft.com/office/drawing/2014/main" id="{6770B062-A2C1-4A3C-9C56-F52E6A27EA32}"/>
              </a:ext>
            </a:extLst>
          </p:cNvPr>
          <p:cNvGrpSpPr/>
          <p:nvPr/>
        </p:nvGrpSpPr>
        <p:grpSpPr>
          <a:xfrm>
            <a:off x="504686" y="6887138"/>
            <a:ext cx="6550164" cy="245150"/>
            <a:chOff x="654050" y="1280230"/>
            <a:chExt cx="6190036" cy="245150"/>
          </a:xfrm>
          <a:solidFill>
            <a:schemeClr val="tx1">
              <a:lumMod val="75000"/>
              <a:lumOff val="25000"/>
            </a:schemeClr>
          </a:solidFill>
        </p:grpSpPr>
        <p:sp>
          <p:nvSpPr>
            <p:cNvPr id="281" name="object 23">
              <a:extLst>
                <a:ext uri="{FF2B5EF4-FFF2-40B4-BE49-F238E27FC236}">
                  <a16:creationId xmlns:a16="http://schemas.microsoft.com/office/drawing/2014/main" id="{10D4D2C0-CD6B-4F98-A809-874739BBF9F7}"/>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282" name="矩形 281">
              <a:extLst>
                <a:ext uri="{FF2B5EF4-FFF2-40B4-BE49-F238E27FC236}">
                  <a16:creationId xmlns:a16="http://schemas.microsoft.com/office/drawing/2014/main" id="{89579F80-E3DE-4F1A-884B-9172DC9C9619}"/>
                </a:ext>
              </a:extLst>
            </p:cNvPr>
            <p:cNvSpPr/>
            <p:nvPr/>
          </p:nvSpPr>
          <p:spPr>
            <a:xfrm>
              <a:off x="726028" y="1286615"/>
              <a:ext cx="374476" cy="230832"/>
            </a:xfrm>
            <a:prstGeom prst="rect">
              <a:avLst/>
            </a:prstGeom>
            <a:noFill/>
          </p:spPr>
          <p:txBody>
            <a:bodyPr wrap="none">
              <a:spAutoFit/>
            </a:bodyPr>
            <a:lstStyle/>
            <a:p>
              <a:r>
                <a:rPr sz="900" b="0" u="none">
                  <a:solidFill>
                    <a:schemeClr val="bg1"/>
                  </a:solidFill>
                </a:rPr>
                <a:t>Port</a:t>
              </a:r>
            </a:p>
          </p:txBody>
        </p:sp>
      </p:grpSp>
      <p:sp>
        <p:nvSpPr>
          <p:cNvPr id="333" name="object 23">
            <a:extLst>
              <a:ext uri="{FF2B5EF4-FFF2-40B4-BE49-F238E27FC236}">
                <a16:creationId xmlns:a16="http://schemas.microsoft.com/office/drawing/2014/main" id="{70AB3398-26C6-400C-A9CA-3F19A186379C}"/>
              </a:ext>
            </a:extLst>
          </p:cNvPr>
          <p:cNvSpPr/>
          <p:nvPr/>
        </p:nvSpPr>
        <p:spPr>
          <a:xfrm>
            <a:off x="511032" y="1622946"/>
            <a:ext cx="4630928" cy="202695"/>
          </a:xfrm>
          <a:prstGeom prst="rect">
            <a:avLst/>
          </a:prstGeom>
          <a:solidFill>
            <a:schemeClr val="accent1">
              <a:lumMod val="20000"/>
              <a:lumOff val="80000"/>
            </a:schemeClr>
          </a:solidFill>
        </p:spPr>
        <p:txBody>
          <a:bodyPr wrap="square" lIns="0" tIns="0" rIns="0" bIns="0" rtlCol="0"/>
          <a:lstStyle/>
          <a:p>
            <a:endParaRPr sz="1600" dirty="0"/>
          </a:p>
        </p:txBody>
      </p:sp>
      <p:sp>
        <p:nvSpPr>
          <p:cNvPr id="334" name="object 23">
            <a:extLst>
              <a:ext uri="{FF2B5EF4-FFF2-40B4-BE49-F238E27FC236}">
                <a16:creationId xmlns:a16="http://schemas.microsoft.com/office/drawing/2014/main" id="{664DEF6D-3AF7-4AEF-91D4-96378761D994}"/>
              </a:ext>
            </a:extLst>
          </p:cNvPr>
          <p:cNvSpPr/>
          <p:nvPr/>
        </p:nvSpPr>
        <p:spPr>
          <a:xfrm>
            <a:off x="510497" y="2896863"/>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335" name="矩形 334">
            <a:extLst>
              <a:ext uri="{FF2B5EF4-FFF2-40B4-BE49-F238E27FC236}">
                <a16:creationId xmlns:a16="http://schemas.microsoft.com/office/drawing/2014/main" id="{9231BC77-3E0C-4BAB-9812-4EA5CFE59BB2}"/>
              </a:ext>
            </a:extLst>
          </p:cNvPr>
          <p:cNvSpPr/>
          <p:nvPr/>
        </p:nvSpPr>
        <p:spPr>
          <a:xfrm>
            <a:off x="675263" y="2939823"/>
            <a:ext cx="421741" cy="107722"/>
          </a:xfrm>
          <a:prstGeom prst="rect">
            <a:avLst/>
          </a:prstGeom>
        </p:spPr>
        <p:txBody>
          <a:bodyPr wrap="square" lIns="0" tIns="0" rIns="0" bIns="0">
            <a:spAutoFit/>
          </a:bodyPr>
          <a:lstStyle/>
          <a:p>
            <a:r>
              <a:rPr sz="700" b="0" u="none" dirty="0"/>
              <a:t>Device</a:t>
            </a:r>
          </a:p>
        </p:txBody>
      </p:sp>
      <p:sp>
        <p:nvSpPr>
          <p:cNvPr id="336" name="矩形 335">
            <a:extLst>
              <a:ext uri="{FF2B5EF4-FFF2-40B4-BE49-F238E27FC236}">
                <a16:creationId xmlns:a16="http://schemas.microsoft.com/office/drawing/2014/main" id="{AC92307C-FD6C-49C0-8D79-5A56D8930E82}"/>
              </a:ext>
            </a:extLst>
          </p:cNvPr>
          <p:cNvSpPr/>
          <p:nvPr/>
        </p:nvSpPr>
        <p:spPr>
          <a:xfrm>
            <a:off x="2235044" y="2938067"/>
            <a:ext cx="434244" cy="107722"/>
          </a:xfrm>
          <a:prstGeom prst="rect">
            <a:avLst/>
          </a:prstGeom>
        </p:spPr>
        <p:txBody>
          <a:bodyPr wrap="square" lIns="0" tIns="0" rIns="0" bIns="0">
            <a:spAutoFit/>
          </a:bodyPr>
          <a:lstStyle/>
          <a:p>
            <a:r>
              <a:rPr sz="700" b="0" u="none"/>
              <a:t>Cable</a:t>
            </a:r>
          </a:p>
        </p:txBody>
      </p:sp>
      <p:sp>
        <p:nvSpPr>
          <p:cNvPr id="337" name="矩形 336">
            <a:extLst>
              <a:ext uri="{FF2B5EF4-FFF2-40B4-BE49-F238E27FC236}">
                <a16:creationId xmlns:a16="http://schemas.microsoft.com/office/drawing/2014/main" id="{A4E84CB8-F35A-4E16-AF4D-0A9100F8CE4E}"/>
              </a:ext>
            </a:extLst>
          </p:cNvPr>
          <p:cNvSpPr/>
          <p:nvPr/>
        </p:nvSpPr>
        <p:spPr>
          <a:xfrm>
            <a:off x="3932877" y="2939239"/>
            <a:ext cx="1510617" cy="107722"/>
          </a:xfrm>
          <a:prstGeom prst="rect">
            <a:avLst/>
          </a:prstGeom>
        </p:spPr>
        <p:txBody>
          <a:bodyPr wrap="square" lIns="0" tIns="0" rIns="0" bIns="0">
            <a:spAutoFit/>
          </a:bodyPr>
          <a:lstStyle/>
          <a:p>
            <a:r>
              <a:rPr sz="700" b="0" u="none" dirty="0"/>
              <a:t>Wall-mount bracket/Rolling stand</a:t>
            </a:r>
          </a:p>
        </p:txBody>
      </p:sp>
      <p:sp>
        <p:nvSpPr>
          <p:cNvPr id="338" name="矩形 337">
            <a:extLst>
              <a:ext uri="{FF2B5EF4-FFF2-40B4-BE49-F238E27FC236}">
                <a16:creationId xmlns:a16="http://schemas.microsoft.com/office/drawing/2014/main" id="{CEAB8FF5-F3B0-4216-BD5C-9E148D0D3509}"/>
              </a:ext>
            </a:extLst>
          </p:cNvPr>
          <p:cNvSpPr/>
          <p:nvPr/>
        </p:nvSpPr>
        <p:spPr>
          <a:xfrm>
            <a:off x="5462512" y="2934025"/>
            <a:ext cx="759926" cy="107722"/>
          </a:xfrm>
          <a:prstGeom prst="rect">
            <a:avLst/>
          </a:prstGeom>
        </p:spPr>
        <p:txBody>
          <a:bodyPr wrap="square" lIns="0" tIns="0" rIns="0" bIns="0">
            <a:spAutoFit/>
          </a:bodyPr>
          <a:lstStyle/>
          <a:p>
            <a:r>
              <a:rPr sz="700" b="0" u="none"/>
              <a:t>UHD codec</a:t>
            </a:r>
          </a:p>
        </p:txBody>
      </p:sp>
      <p:sp>
        <p:nvSpPr>
          <p:cNvPr id="342" name="object 5">
            <a:extLst>
              <a:ext uri="{FF2B5EF4-FFF2-40B4-BE49-F238E27FC236}">
                <a16:creationId xmlns:a16="http://schemas.microsoft.com/office/drawing/2014/main" id="{14A21E1B-6E8E-4A71-8336-9E9B62B091E5}"/>
              </a:ext>
            </a:extLst>
          </p:cNvPr>
          <p:cNvSpPr txBox="1"/>
          <p:nvPr/>
        </p:nvSpPr>
        <p:spPr>
          <a:xfrm>
            <a:off x="675263" y="3137839"/>
            <a:ext cx="310883"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a:t>
            </a:r>
            <a:endParaRPr sz="700" dirty="0">
              <a:latin typeface="Arial" panose="02000000000000000000" pitchFamily="2" charset="-122"/>
              <a:ea typeface="方正兰亭黑简体" panose="02000000000000000000" pitchFamily="2" charset="-122"/>
              <a:cs typeface="方正兰亭黑简体"/>
            </a:endParaRPr>
          </a:p>
        </p:txBody>
      </p:sp>
      <p:sp>
        <p:nvSpPr>
          <p:cNvPr id="343" name="object 5">
            <a:extLst>
              <a:ext uri="{FF2B5EF4-FFF2-40B4-BE49-F238E27FC236}">
                <a16:creationId xmlns:a16="http://schemas.microsoft.com/office/drawing/2014/main" id="{6E4EB5D5-5735-4798-A9E6-A18EAC0A661C}"/>
              </a:ext>
            </a:extLst>
          </p:cNvPr>
          <p:cNvSpPr txBox="1"/>
          <p:nvPr/>
        </p:nvSpPr>
        <p:spPr>
          <a:xfrm>
            <a:off x="2232790" y="3135478"/>
            <a:ext cx="1419662"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 power cable and 1 HDMI cable</a:t>
            </a:r>
            <a:endParaRPr sz="700" dirty="0">
              <a:latin typeface="Arial" panose="02000000000000000000" pitchFamily="2" charset="-122"/>
              <a:ea typeface="方正兰亭黑简体" panose="02000000000000000000" pitchFamily="2" charset="-122"/>
              <a:cs typeface="方正兰亭黑简体"/>
            </a:endParaRPr>
          </a:p>
        </p:txBody>
      </p:sp>
      <p:sp>
        <p:nvSpPr>
          <p:cNvPr id="344" name="object 5">
            <a:extLst>
              <a:ext uri="{FF2B5EF4-FFF2-40B4-BE49-F238E27FC236}">
                <a16:creationId xmlns:a16="http://schemas.microsoft.com/office/drawing/2014/main" id="{FEDB54ED-92CB-4FE6-92EE-D87357C4F79B}"/>
              </a:ext>
            </a:extLst>
          </p:cNvPr>
          <p:cNvSpPr txBox="1"/>
          <p:nvPr/>
        </p:nvSpPr>
        <p:spPr>
          <a:xfrm>
            <a:off x="3925948" y="3124672"/>
            <a:ext cx="1298621" cy="120546"/>
          </a:xfrm>
          <a:prstGeom prst="rect">
            <a:avLst/>
          </a:prstGeom>
        </p:spPr>
        <p:txBody>
          <a:bodyPr vert="horz" wrap="square" lIns="0" tIns="12700" rIns="0" bIns="0" rtlCol="0">
            <a:spAutoFit/>
          </a:bodyPr>
          <a:lstStyle/>
          <a:p>
            <a:pPr marL="12700">
              <a:spcBef>
                <a:spcPts val="100"/>
              </a:spcBef>
              <a:tabLst>
                <a:tab pos="882650" algn="l"/>
              </a:tabLst>
            </a:pPr>
            <a:r>
              <a:rPr lang="en-US" altLang="zh-CN" sz="700" dirty="0">
                <a:solidFill>
                  <a:srgbClr val="231F20"/>
                </a:solidFill>
              </a:rPr>
              <a:t>Included/Optional</a:t>
            </a:r>
            <a:endParaRPr sz="700" dirty="0">
              <a:solidFill>
                <a:srgbClr val="231F20"/>
              </a:solidFill>
            </a:endParaRPr>
          </a:p>
        </p:txBody>
      </p:sp>
      <p:sp>
        <p:nvSpPr>
          <p:cNvPr id="345" name="object 5">
            <a:extLst>
              <a:ext uri="{FF2B5EF4-FFF2-40B4-BE49-F238E27FC236}">
                <a16:creationId xmlns:a16="http://schemas.microsoft.com/office/drawing/2014/main" id="{DD9D18AD-5D9A-4D2C-86DF-CA5EA6FE6BA7}"/>
              </a:ext>
            </a:extLst>
          </p:cNvPr>
          <p:cNvSpPr txBox="1"/>
          <p:nvPr/>
        </p:nvSpPr>
        <p:spPr>
          <a:xfrm>
            <a:off x="5460778" y="3133033"/>
            <a:ext cx="526994"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Optional</a:t>
            </a:r>
            <a:endParaRPr sz="700" dirty="0">
              <a:latin typeface="Arial" panose="02000000000000000000" pitchFamily="2" charset="-122"/>
              <a:ea typeface="方正兰亭黑简体" panose="02000000000000000000" pitchFamily="2" charset="-122"/>
              <a:cs typeface="方正兰亭黑简体"/>
            </a:endParaRPr>
          </a:p>
        </p:txBody>
      </p:sp>
      <p:sp>
        <p:nvSpPr>
          <p:cNvPr id="131" name="object 23">
            <a:extLst>
              <a:ext uri="{FF2B5EF4-FFF2-40B4-BE49-F238E27FC236}">
                <a16:creationId xmlns:a16="http://schemas.microsoft.com/office/drawing/2014/main" id="{04142454-A0A8-46EE-A312-CC956DE32326}"/>
              </a:ext>
            </a:extLst>
          </p:cNvPr>
          <p:cNvSpPr/>
          <p:nvPr/>
        </p:nvSpPr>
        <p:spPr>
          <a:xfrm>
            <a:off x="510497" y="3300334"/>
            <a:ext cx="6550164" cy="202695"/>
          </a:xfrm>
          <a:prstGeom prst="rect">
            <a:avLst/>
          </a:prstGeom>
          <a:solidFill>
            <a:schemeClr val="accent1">
              <a:lumMod val="20000"/>
              <a:lumOff val="80000"/>
            </a:schemeClr>
          </a:solidFill>
        </p:spPr>
        <p:txBody>
          <a:bodyPr wrap="square" lIns="0" tIns="0" rIns="0" bIns="0" rtlCol="0"/>
          <a:lstStyle/>
          <a:p>
            <a:endParaRPr sz="1600" dirty="0"/>
          </a:p>
        </p:txBody>
      </p:sp>
      <p:sp>
        <p:nvSpPr>
          <p:cNvPr id="132" name="object 23">
            <a:extLst>
              <a:ext uri="{FF2B5EF4-FFF2-40B4-BE49-F238E27FC236}">
                <a16:creationId xmlns:a16="http://schemas.microsoft.com/office/drawing/2014/main" id="{ACFAD3D6-D1E6-458F-B383-19E9F1AE22AF}"/>
              </a:ext>
            </a:extLst>
          </p:cNvPr>
          <p:cNvSpPr/>
          <p:nvPr/>
        </p:nvSpPr>
        <p:spPr>
          <a:xfrm>
            <a:off x="510497" y="3705141"/>
            <a:ext cx="6550164" cy="202695"/>
          </a:xfrm>
          <a:prstGeom prst="rect">
            <a:avLst/>
          </a:prstGeom>
          <a:solidFill>
            <a:schemeClr val="accent1">
              <a:lumMod val="40000"/>
              <a:lumOff val="60000"/>
            </a:schemeClr>
          </a:solidFill>
        </p:spPr>
        <p:txBody>
          <a:bodyPr wrap="square" lIns="0" tIns="0" rIns="0" bIns="0" rtlCol="0"/>
          <a:lstStyle/>
          <a:p>
            <a:endParaRPr sz="1600"/>
          </a:p>
        </p:txBody>
      </p:sp>
      <p:sp>
        <p:nvSpPr>
          <p:cNvPr id="339" name="矩形 338">
            <a:extLst>
              <a:ext uri="{FF2B5EF4-FFF2-40B4-BE49-F238E27FC236}">
                <a16:creationId xmlns:a16="http://schemas.microsoft.com/office/drawing/2014/main" id="{961773E9-381F-4A1F-89AF-0DCBD6542AB5}"/>
              </a:ext>
            </a:extLst>
          </p:cNvPr>
          <p:cNvSpPr/>
          <p:nvPr/>
        </p:nvSpPr>
        <p:spPr>
          <a:xfrm>
            <a:off x="3930650" y="3341003"/>
            <a:ext cx="1301035" cy="107722"/>
          </a:xfrm>
          <a:prstGeom prst="rect">
            <a:avLst/>
          </a:prstGeom>
        </p:spPr>
        <p:txBody>
          <a:bodyPr wrap="square" lIns="0" tIns="0" rIns="0" bIns="0">
            <a:spAutoFit/>
          </a:bodyPr>
          <a:lstStyle/>
          <a:p>
            <a:r>
              <a:rPr sz="700" b="0" u="none" dirty="0"/>
              <a:t>Touch</a:t>
            </a:r>
          </a:p>
        </p:txBody>
      </p:sp>
      <p:sp>
        <p:nvSpPr>
          <p:cNvPr id="340" name="矩形 339">
            <a:extLst>
              <a:ext uri="{FF2B5EF4-FFF2-40B4-BE49-F238E27FC236}">
                <a16:creationId xmlns:a16="http://schemas.microsoft.com/office/drawing/2014/main" id="{4A55A65A-E386-4487-B9A3-4EA6391C1788}"/>
              </a:ext>
            </a:extLst>
          </p:cNvPr>
          <p:cNvSpPr/>
          <p:nvPr/>
        </p:nvSpPr>
        <p:spPr>
          <a:xfrm>
            <a:off x="669690" y="3344636"/>
            <a:ext cx="325683" cy="107722"/>
          </a:xfrm>
          <a:prstGeom prst="rect">
            <a:avLst/>
          </a:prstGeom>
        </p:spPr>
        <p:txBody>
          <a:bodyPr wrap="square" lIns="0" tIns="0" rIns="0" bIns="0">
            <a:spAutoFit/>
          </a:bodyPr>
          <a:lstStyle/>
          <a:p>
            <a:r>
              <a:rPr sz="700" b="0" u="none" dirty="0"/>
              <a:t>Camera</a:t>
            </a:r>
          </a:p>
        </p:txBody>
      </p:sp>
      <p:sp>
        <p:nvSpPr>
          <p:cNvPr id="346" name="object 5">
            <a:extLst>
              <a:ext uri="{FF2B5EF4-FFF2-40B4-BE49-F238E27FC236}">
                <a16:creationId xmlns:a16="http://schemas.microsoft.com/office/drawing/2014/main" id="{5BDC0860-8B50-4AF2-A95D-12463AE97AAD}"/>
              </a:ext>
            </a:extLst>
          </p:cNvPr>
          <p:cNvSpPr txBox="1"/>
          <p:nvPr/>
        </p:nvSpPr>
        <p:spPr>
          <a:xfrm>
            <a:off x="662761" y="3533936"/>
            <a:ext cx="747549" cy="120546"/>
          </a:xfrm>
          <a:prstGeom prst="rect">
            <a:avLst/>
          </a:prstGeom>
        </p:spPr>
        <p:txBody>
          <a:bodyPr vert="horz" wrap="square" lIns="0" tIns="12700" rIns="0" bIns="0" rtlCol="0" anchor="ctr">
            <a:spAutoFit/>
          </a:bodyPr>
          <a:lstStyle/>
          <a:p>
            <a:pPr marL="12700">
              <a:lnSpc>
                <a:spcPct val="100000"/>
              </a:lnSpc>
              <a:spcBef>
                <a:spcPts val="100"/>
              </a:spcBef>
              <a:tabLst>
                <a:tab pos="882650" algn="l"/>
              </a:tabLst>
            </a:pPr>
            <a:r>
              <a:rPr sz="700" b="0" u="none" dirty="0">
                <a:solidFill>
                  <a:srgbClr val="231F20"/>
                </a:solidFill>
              </a:rPr>
              <a:t>Optional</a:t>
            </a:r>
            <a:endParaRPr sz="700" dirty="0">
              <a:latin typeface="Arial" panose="02000000000000000000" pitchFamily="2" charset="-122"/>
              <a:ea typeface="方正兰亭黑简体" panose="02000000000000000000" pitchFamily="2" charset="-122"/>
              <a:cs typeface="方正兰亭黑简体"/>
            </a:endParaRPr>
          </a:p>
        </p:txBody>
      </p:sp>
      <p:sp>
        <p:nvSpPr>
          <p:cNvPr id="347" name="object 5">
            <a:extLst>
              <a:ext uri="{FF2B5EF4-FFF2-40B4-BE49-F238E27FC236}">
                <a16:creationId xmlns:a16="http://schemas.microsoft.com/office/drawing/2014/main" id="{954AF364-25B8-4A36-9224-F2C83D4CBF10}"/>
              </a:ext>
            </a:extLst>
          </p:cNvPr>
          <p:cNvSpPr txBox="1"/>
          <p:nvPr/>
        </p:nvSpPr>
        <p:spPr>
          <a:xfrm>
            <a:off x="3930650" y="3540678"/>
            <a:ext cx="436499" cy="120546"/>
          </a:xfrm>
          <a:prstGeom prst="rect">
            <a:avLst/>
          </a:prstGeom>
        </p:spPr>
        <p:txBody>
          <a:bodyPr vert="horz" wrap="square" lIns="0" tIns="12700" rIns="0" bIns="0" rtlCol="0" anchor="ctr">
            <a:spAutoFit/>
          </a:bodyPr>
          <a:lstStyle/>
          <a:p>
            <a:pPr marL="12700">
              <a:lnSpc>
                <a:spcPct val="100000"/>
              </a:lnSpc>
              <a:spcBef>
                <a:spcPts val="100"/>
              </a:spcBef>
              <a:tabLst>
                <a:tab pos="882650" algn="l"/>
              </a:tabLst>
            </a:pPr>
            <a:r>
              <a:rPr sz="700" b="0" u="none" dirty="0">
                <a:solidFill>
                  <a:srgbClr val="231F20"/>
                </a:solidFill>
              </a:rPr>
              <a:t>Optional</a:t>
            </a:r>
            <a:endParaRPr sz="700" dirty="0">
              <a:latin typeface="Arial" panose="02000000000000000000" pitchFamily="2" charset="-122"/>
              <a:ea typeface="方正兰亭黑简体" panose="02000000000000000000" pitchFamily="2" charset="-122"/>
              <a:cs typeface="方正兰亭黑简体"/>
            </a:endParaRPr>
          </a:p>
        </p:txBody>
      </p:sp>
      <p:sp>
        <p:nvSpPr>
          <p:cNvPr id="341" name="矩形 340">
            <a:extLst>
              <a:ext uri="{FF2B5EF4-FFF2-40B4-BE49-F238E27FC236}">
                <a16:creationId xmlns:a16="http://schemas.microsoft.com/office/drawing/2014/main" id="{212D5B54-4A8C-4EBD-8ADF-682F54BCBF5C}"/>
              </a:ext>
            </a:extLst>
          </p:cNvPr>
          <p:cNvSpPr/>
          <p:nvPr/>
        </p:nvSpPr>
        <p:spPr>
          <a:xfrm>
            <a:off x="5457358" y="3337734"/>
            <a:ext cx="972636" cy="107722"/>
          </a:xfrm>
          <a:prstGeom prst="rect">
            <a:avLst/>
          </a:prstGeom>
        </p:spPr>
        <p:txBody>
          <a:bodyPr wrap="square" lIns="0" tIns="0" rIns="0" bIns="0">
            <a:spAutoFit/>
          </a:bodyPr>
          <a:lstStyle/>
          <a:p>
            <a:r>
              <a:rPr sz="700" b="0" u="none" dirty="0" err="1"/>
              <a:t>IdeaShare</a:t>
            </a:r>
            <a:r>
              <a:rPr sz="700" b="0" u="none" dirty="0"/>
              <a:t> Key</a:t>
            </a:r>
          </a:p>
        </p:txBody>
      </p:sp>
      <p:sp>
        <p:nvSpPr>
          <p:cNvPr id="348" name="object 5">
            <a:extLst>
              <a:ext uri="{FF2B5EF4-FFF2-40B4-BE49-F238E27FC236}">
                <a16:creationId xmlns:a16="http://schemas.microsoft.com/office/drawing/2014/main" id="{C0E15D81-052D-4E24-8F05-3D877B99B1F1}"/>
              </a:ext>
            </a:extLst>
          </p:cNvPr>
          <p:cNvSpPr txBox="1"/>
          <p:nvPr/>
        </p:nvSpPr>
        <p:spPr>
          <a:xfrm>
            <a:off x="5456756" y="3537409"/>
            <a:ext cx="550151" cy="120546"/>
          </a:xfrm>
          <a:prstGeom prst="rect">
            <a:avLst/>
          </a:prstGeom>
        </p:spPr>
        <p:txBody>
          <a:bodyPr vert="horz" wrap="square" lIns="0" tIns="12700" rIns="0" bIns="0" rtlCol="0" anchor="ctr">
            <a:spAutoFit/>
          </a:bodyPr>
          <a:lstStyle/>
          <a:p>
            <a:pPr marL="12700">
              <a:lnSpc>
                <a:spcPct val="100000"/>
              </a:lnSpc>
              <a:spcBef>
                <a:spcPts val="100"/>
              </a:spcBef>
              <a:tabLst>
                <a:tab pos="882650" algn="l"/>
              </a:tabLst>
            </a:pPr>
            <a:r>
              <a:rPr sz="700" b="0" u="none" dirty="0">
                <a:solidFill>
                  <a:srgbClr val="231F20"/>
                </a:solidFill>
              </a:rPr>
              <a:t>Optional</a:t>
            </a:r>
            <a:endParaRPr sz="700" dirty="0">
              <a:latin typeface="Arial" panose="02000000000000000000" pitchFamily="2" charset="-122"/>
              <a:ea typeface="方正兰亭黑简体" panose="02000000000000000000" pitchFamily="2" charset="-122"/>
              <a:cs typeface="方正兰亭黑简体"/>
            </a:endParaRPr>
          </a:p>
        </p:txBody>
      </p:sp>
      <p:grpSp>
        <p:nvGrpSpPr>
          <p:cNvPr id="133" name="组合 132">
            <a:extLst>
              <a:ext uri="{FF2B5EF4-FFF2-40B4-BE49-F238E27FC236}">
                <a16:creationId xmlns:a16="http://schemas.microsoft.com/office/drawing/2014/main" id="{08FEEB3D-3803-43F3-97EA-ABD1ECD53C1B}"/>
              </a:ext>
            </a:extLst>
          </p:cNvPr>
          <p:cNvGrpSpPr/>
          <p:nvPr/>
        </p:nvGrpSpPr>
        <p:grpSpPr>
          <a:xfrm>
            <a:off x="510497" y="3704963"/>
            <a:ext cx="6550164" cy="245150"/>
            <a:chOff x="654050" y="1280230"/>
            <a:chExt cx="6190036" cy="245150"/>
          </a:xfrm>
          <a:solidFill>
            <a:schemeClr val="tx1">
              <a:lumMod val="75000"/>
              <a:lumOff val="25000"/>
            </a:schemeClr>
          </a:solidFill>
        </p:grpSpPr>
        <p:sp>
          <p:nvSpPr>
            <p:cNvPr id="134" name="object 23">
              <a:extLst>
                <a:ext uri="{FF2B5EF4-FFF2-40B4-BE49-F238E27FC236}">
                  <a16:creationId xmlns:a16="http://schemas.microsoft.com/office/drawing/2014/main" id="{521124E6-A04C-4E4C-9122-96B5E4755E2D}"/>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135" name="矩形 134">
              <a:extLst>
                <a:ext uri="{FF2B5EF4-FFF2-40B4-BE49-F238E27FC236}">
                  <a16:creationId xmlns:a16="http://schemas.microsoft.com/office/drawing/2014/main" id="{4B7B8B07-6A68-47CA-B5D1-A2C2268DABD0}"/>
                </a:ext>
              </a:extLst>
            </p:cNvPr>
            <p:cNvSpPr/>
            <p:nvPr/>
          </p:nvSpPr>
          <p:spPr>
            <a:xfrm>
              <a:off x="726028" y="1286615"/>
              <a:ext cx="519904" cy="230832"/>
            </a:xfrm>
            <a:prstGeom prst="rect">
              <a:avLst/>
            </a:prstGeom>
            <a:grpFill/>
          </p:spPr>
          <p:txBody>
            <a:bodyPr wrap="none">
              <a:spAutoFit/>
            </a:bodyPr>
            <a:lstStyle/>
            <a:p>
              <a:r>
                <a:rPr sz="900" b="0" u="none">
                  <a:solidFill>
                    <a:schemeClr val="bg1"/>
                  </a:solidFill>
                </a:rPr>
                <a:t>Screen</a:t>
              </a:r>
            </a:p>
          </p:txBody>
        </p:sp>
      </p:grpSp>
      <p:sp>
        <p:nvSpPr>
          <p:cNvPr id="136" name="object 23">
            <a:extLst>
              <a:ext uri="{FF2B5EF4-FFF2-40B4-BE49-F238E27FC236}">
                <a16:creationId xmlns:a16="http://schemas.microsoft.com/office/drawing/2014/main" id="{33EAD16D-116A-4DBB-8815-9362B949F5CC}"/>
              </a:ext>
            </a:extLst>
          </p:cNvPr>
          <p:cNvSpPr/>
          <p:nvPr/>
        </p:nvSpPr>
        <p:spPr>
          <a:xfrm>
            <a:off x="510497" y="3947627"/>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137" name="object 23">
            <a:extLst>
              <a:ext uri="{FF2B5EF4-FFF2-40B4-BE49-F238E27FC236}">
                <a16:creationId xmlns:a16="http://schemas.microsoft.com/office/drawing/2014/main" id="{6CCDE37B-ABAB-4292-AA35-A9850E08868D}"/>
              </a:ext>
            </a:extLst>
          </p:cNvPr>
          <p:cNvSpPr/>
          <p:nvPr/>
        </p:nvSpPr>
        <p:spPr>
          <a:xfrm>
            <a:off x="510497" y="4352941"/>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138" name="object 23">
            <a:extLst>
              <a:ext uri="{FF2B5EF4-FFF2-40B4-BE49-F238E27FC236}">
                <a16:creationId xmlns:a16="http://schemas.microsoft.com/office/drawing/2014/main" id="{5B0D8E50-2393-412C-A1D4-B01C8C78037F}"/>
              </a:ext>
            </a:extLst>
          </p:cNvPr>
          <p:cNvSpPr/>
          <p:nvPr/>
        </p:nvSpPr>
        <p:spPr>
          <a:xfrm>
            <a:off x="545811" y="4758338"/>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139" name="object 23">
            <a:extLst>
              <a:ext uri="{FF2B5EF4-FFF2-40B4-BE49-F238E27FC236}">
                <a16:creationId xmlns:a16="http://schemas.microsoft.com/office/drawing/2014/main" id="{5075AFC6-51CC-4999-84BB-DC60B210A037}"/>
              </a:ext>
            </a:extLst>
          </p:cNvPr>
          <p:cNvSpPr/>
          <p:nvPr/>
        </p:nvSpPr>
        <p:spPr>
          <a:xfrm>
            <a:off x="510497" y="5163569"/>
            <a:ext cx="6550164" cy="202695"/>
          </a:xfrm>
          <a:prstGeom prst="rect">
            <a:avLst/>
          </a:prstGeom>
          <a:solidFill>
            <a:schemeClr val="accent1">
              <a:lumMod val="40000"/>
              <a:lumOff val="60000"/>
            </a:schemeClr>
          </a:solidFill>
        </p:spPr>
        <p:txBody>
          <a:bodyPr wrap="square" lIns="0" tIns="0" rIns="0" bIns="0" rtlCol="0"/>
          <a:lstStyle/>
          <a:p>
            <a:endParaRPr sz="1600" dirty="0"/>
          </a:p>
        </p:txBody>
      </p:sp>
      <p:sp>
        <p:nvSpPr>
          <p:cNvPr id="140" name="矩形 139">
            <a:extLst>
              <a:ext uri="{FF2B5EF4-FFF2-40B4-BE49-F238E27FC236}">
                <a16:creationId xmlns:a16="http://schemas.microsoft.com/office/drawing/2014/main" id="{ABA8669B-836D-40DA-BA0C-564EB039CE95}"/>
              </a:ext>
            </a:extLst>
          </p:cNvPr>
          <p:cNvSpPr/>
          <p:nvPr/>
        </p:nvSpPr>
        <p:spPr>
          <a:xfrm>
            <a:off x="670916" y="3989089"/>
            <a:ext cx="1057587" cy="107722"/>
          </a:xfrm>
          <a:prstGeom prst="rect">
            <a:avLst/>
          </a:prstGeom>
        </p:spPr>
        <p:txBody>
          <a:bodyPr wrap="square" lIns="0" tIns="0" rIns="0" bIns="0">
            <a:spAutoFit/>
          </a:bodyPr>
          <a:lstStyle/>
          <a:p>
            <a:r>
              <a:rPr lang="en-US" sz="700" dirty="0"/>
              <a:t>Packaging</a:t>
            </a:r>
            <a:r>
              <a:rPr sz="700" b="0" u="none" dirty="0"/>
              <a:t> process</a:t>
            </a:r>
          </a:p>
        </p:txBody>
      </p:sp>
      <p:sp>
        <p:nvSpPr>
          <p:cNvPr id="144" name="object 5">
            <a:extLst>
              <a:ext uri="{FF2B5EF4-FFF2-40B4-BE49-F238E27FC236}">
                <a16:creationId xmlns:a16="http://schemas.microsoft.com/office/drawing/2014/main" id="{B324589F-6A4E-4649-B293-5AC5160ABDE1}"/>
              </a:ext>
            </a:extLst>
          </p:cNvPr>
          <p:cNvSpPr txBox="1"/>
          <p:nvPr/>
        </p:nvSpPr>
        <p:spPr>
          <a:xfrm>
            <a:off x="669691" y="4182412"/>
            <a:ext cx="12094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Flip-chip COB</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148" name="object 23">
            <a:extLst>
              <a:ext uri="{FF2B5EF4-FFF2-40B4-BE49-F238E27FC236}">
                <a16:creationId xmlns:a16="http://schemas.microsoft.com/office/drawing/2014/main" id="{F8EB0673-4592-4AAC-A82C-AE1C63653F21}"/>
              </a:ext>
            </a:extLst>
          </p:cNvPr>
          <p:cNvSpPr/>
          <p:nvPr/>
        </p:nvSpPr>
        <p:spPr>
          <a:xfrm>
            <a:off x="509519" y="1206400"/>
            <a:ext cx="4644229" cy="202695"/>
          </a:xfrm>
          <a:prstGeom prst="rect">
            <a:avLst/>
          </a:prstGeom>
          <a:solidFill>
            <a:schemeClr val="accent1">
              <a:lumMod val="20000"/>
              <a:lumOff val="80000"/>
            </a:schemeClr>
          </a:solidFill>
        </p:spPr>
        <p:txBody>
          <a:bodyPr wrap="square" lIns="0" tIns="0" rIns="0" bIns="0" rtlCol="0"/>
          <a:lstStyle/>
          <a:p>
            <a:endParaRPr sz="1600"/>
          </a:p>
        </p:txBody>
      </p:sp>
      <p:sp>
        <p:nvSpPr>
          <p:cNvPr id="214" name="矩形 213">
            <a:extLst>
              <a:ext uri="{FF2B5EF4-FFF2-40B4-BE49-F238E27FC236}">
                <a16:creationId xmlns:a16="http://schemas.microsoft.com/office/drawing/2014/main" id="{DD8ED905-CA99-45C8-A87A-C9A447648397}"/>
              </a:ext>
            </a:extLst>
          </p:cNvPr>
          <p:cNvSpPr/>
          <p:nvPr/>
        </p:nvSpPr>
        <p:spPr>
          <a:xfrm>
            <a:off x="660469" y="1250079"/>
            <a:ext cx="541059" cy="107722"/>
          </a:xfrm>
          <a:prstGeom prst="rect">
            <a:avLst/>
          </a:prstGeom>
        </p:spPr>
        <p:txBody>
          <a:bodyPr wrap="square" lIns="0" tIns="0" rIns="0" bIns="0">
            <a:spAutoFit/>
          </a:bodyPr>
          <a:lstStyle/>
          <a:p>
            <a:r>
              <a:rPr sz="700" b="0" u="none" dirty="0"/>
              <a:t>Model</a:t>
            </a:r>
          </a:p>
        </p:txBody>
      </p:sp>
      <p:sp>
        <p:nvSpPr>
          <p:cNvPr id="215" name="object 5">
            <a:extLst>
              <a:ext uri="{FF2B5EF4-FFF2-40B4-BE49-F238E27FC236}">
                <a16:creationId xmlns:a16="http://schemas.microsoft.com/office/drawing/2014/main" id="{5F2BC445-FB28-4BEC-8412-FA23B75BB9DD}"/>
              </a:ext>
            </a:extLst>
          </p:cNvPr>
          <p:cNvSpPr txBox="1"/>
          <p:nvPr/>
        </p:nvSpPr>
        <p:spPr>
          <a:xfrm>
            <a:off x="2240080" y="1239755"/>
            <a:ext cx="1048232"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IdeaPresence 138</a:t>
            </a:r>
          </a:p>
        </p:txBody>
      </p:sp>
      <p:sp>
        <p:nvSpPr>
          <p:cNvPr id="216" name="object 5">
            <a:extLst>
              <a:ext uri="{FF2B5EF4-FFF2-40B4-BE49-F238E27FC236}">
                <a16:creationId xmlns:a16="http://schemas.microsoft.com/office/drawing/2014/main" id="{70058463-BCBB-49C7-A8C3-4E64BF8BA629}"/>
              </a:ext>
            </a:extLst>
          </p:cNvPr>
          <p:cNvSpPr txBox="1"/>
          <p:nvPr/>
        </p:nvSpPr>
        <p:spPr>
          <a:xfrm>
            <a:off x="3930448" y="1244152"/>
            <a:ext cx="1223301"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err="1">
                <a:solidFill>
                  <a:srgbClr val="231F20"/>
                </a:solidFill>
              </a:rPr>
              <a:t>IdeaPresence</a:t>
            </a:r>
            <a:r>
              <a:rPr sz="700" b="0" u="none" dirty="0">
                <a:solidFill>
                  <a:srgbClr val="231F20"/>
                </a:solidFill>
              </a:rPr>
              <a:t> 138 Pro</a:t>
            </a:r>
          </a:p>
        </p:txBody>
      </p:sp>
      <p:sp>
        <p:nvSpPr>
          <p:cNvPr id="149" name="矩形 148">
            <a:extLst>
              <a:ext uri="{FF2B5EF4-FFF2-40B4-BE49-F238E27FC236}">
                <a16:creationId xmlns:a16="http://schemas.microsoft.com/office/drawing/2014/main" id="{80CDC9F9-74BA-413C-A078-F57BF23215AF}"/>
              </a:ext>
            </a:extLst>
          </p:cNvPr>
          <p:cNvSpPr/>
          <p:nvPr/>
        </p:nvSpPr>
        <p:spPr>
          <a:xfrm>
            <a:off x="657542" y="1661449"/>
            <a:ext cx="1135738" cy="107722"/>
          </a:xfrm>
          <a:prstGeom prst="rect">
            <a:avLst/>
          </a:prstGeom>
        </p:spPr>
        <p:txBody>
          <a:bodyPr wrap="square" lIns="0" tIns="0" rIns="0" bIns="0">
            <a:spAutoFit/>
          </a:bodyPr>
          <a:lstStyle/>
          <a:p>
            <a:r>
              <a:rPr sz="700" b="0" u="none" dirty="0"/>
              <a:t>Display</a:t>
            </a:r>
            <a:r>
              <a:rPr lang="en-US" altLang="zh-CN" sz="700" dirty="0"/>
              <a:t> </a:t>
            </a:r>
            <a:r>
              <a:rPr sz="700" b="0" u="none" dirty="0"/>
              <a:t>resolution</a:t>
            </a:r>
          </a:p>
        </p:txBody>
      </p:sp>
      <p:sp>
        <p:nvSpPr>
          <p:cNvPr id="150" name="object 5">
            <a:extLst>
              <a:ext uri="{FF2B5EF4-FFF2-40B4-BE49-F238E27FC236}">
                <a16:creationId xmlns:a16="http://schemas.microsoft.com/office/drawing/2014/main" id="{7AC94477-DA1E-4D0D-92A8-1F449E7CA2BC}"/>
              </a:ext>
            </a:extLst>
          </p:cNvPr>
          <p:cNvSpPr txBox="1"/>
          <p:nvPr/>
        </p:nvSpPr>
        <p:spPr>
          <a:xfrm>
            <a:off x="2242812" y="1654081"/>
            <a:ext cx="929457" cy="120546"/>
          </a:xfrm>
          <a:prstGeom prst="rect">
            <a:avLst/>
          </a:prstGeom>
        </p:spPr>
        <p:txBody>
          <a:bodyPr vert="horz" wrap="square" lIns="0" tIns="12700" rIns="0" bIns="0" rtlCol="0">
            <a:spAutoFit/>
          </a:bodyPr>
          <a:lstStyle/>
          <a:p>
            <a:pPr marL="12700">
              <a:spcBef>
                <a:spcPts val="100"/>
              </a:spcBef>
              <a:tabLst>
                <a:tab pos="882650" algn="l"/>
              </a:tabLst>
            </a:pPr>
            <a:r>
              <a:rPr lang="en-US" altLang="zh-CN" sz="700" b="0" u="none" dirty="0">
                <a:solidFill>
                  <a:srgbClr val="231F20"/>
                </a:solidFill>
              </a:rPr>
              <a:t>3840 × 2160P </a:t>
            </a:r>
            <a:r>
              <a:rPr lang="en-US" altLang="zh-CN" sz="700" b="0" u="none" baseline="30000" dirty="0">
                <a:solidFill>
                  <a:srgbClr val="231F20"/>
                </a:solidFill>
              </a:rPr>
              <a:t>4 </a:t>
            </a:r>
            <a:endParaRPr sz="700" b="0" u="none" baseline="30000" dirty="0">
              <a:solidFill>
                <a:srgbClr val="231F20"/>
              </a:solidFill>
            </a:endParaRPr>
          </a:p>
        </p:txBody>
      </p:sp>
      <p:sp>
        <p:nvSpPr>
          <p:cNvPr id="155" name="object 5">
            <a:extLst>
              <a:ext uri="{FF2B5EF4-FFF2-40B4-BE49-F238E27FC236}">
                <a16:creationId xmlns:a16="http://schemas.microsoft.com/office/drawing/2014/main" id="{65E6D6D1-C203-4F54-9495-222D9B697104}"/>
              </a:ext>
            </a:extLst>
          </p:cNvPr>
          <p:cNvSpPr txBox="1"/>
          <p:nvPr/>
        </p:nvSpPr>
        <p:spPr>
          <a:xfrm>
            <a:off x="3932446" y="1653713"/>
            <a:ext cx="1449594" cy="120546"/>
          </a:xfrm>
          <a:prstGeom prst="rect">
            <a:avLst/>
          </a:prstGeom>
        </p:spPr>
        <p:txBody>
          <a:bodyPr vert="horz" wrap="square" lIns="0" tIns="12700" rIns="0" bIns="0" rtlCol="0">
            <a:spAutoFit/>
          </a:bodyPr>
          <a:lstStyle/>
          <a:p>
            <a:pPr marL="12700">
              <a:spcBef>
                <a:spcPts val="100"/>
              </a:spcBef>
              <a:tabLst>
                <a:tab pos="882650" algn="l"/>
              </a:tabLst>
            </a:pPr>
            <a:r>
              <a:rPr lang="en-US" altLang="zh-CN" sz="700" dirty="0">
                <a:solidFill>
                  <a:srgbClr val="231F20"/>
                </a:solidFill>
                <a:latin typeface="Arial" panose="02000000000000000000" pitchFamily="2" charset="-122"/>
                <a:ea typeface="方正兰亭黑简体" panose="02000000000000000000" pitchFamily="2" charset="-122"/>
                <a:cs typeface="方正兰亭黑简体"/>
              </a:rPr>
              <a:t>3840×2160P</a:t>
            </a:r>
            <a:endParaRPr lang="en-US" altLang="zh-CN" sz="700" dirty="0">
              <a:latin typeface="Arial" panose="02000000000000000000" pitchFamily="2" charset="-122"/>
              <a:ea typeface="方正兰亭黑简体" panose="02000000000000000000" pitchFamily="2" charset="-122"/>
              <a:cs typeface="方正兰亭黑简体"/>
            </a:endParaRPr>
          </a:p>
        </p:txBody>
      </p:sp>
      <p:sp>
        <p:nvSpPr>
          <p:cNvPr id="159" name="矩形 158">
            <a:extLst>
              <a:ext uri="{FF2B5EF4-FFF2-40B4-BE49-F238E27FC236}">
                <a16:creationId xmlns:a16="http://schemas.microsoft.com/office/drawing/2014/main" id="{93AF4716-BE21-40E7-ADCC-F1BC668DCD2D}"/>
              </a:ext>
            </a:extLst>
          </p:cNvPr>
          <p:cNvSpPr/>
          <p:nvPr/>
        </p:nvSpPr>
        <p:spPr>
          <a:xfrm>
            <a:off x="659539" y="1459659"/>
            <a:ext cx="791853" cy="107722"/>
          </a:xfrm>
          <a:prstGeom prst="rect">
            <a:avLst/>
          </a:prstGeom>
        </p:spPr>
        <p:txBody>
          <a:bodyPr wrap="square" lIns="0" tIns="0" rIns="0" bIns="0">
            <a:spAutoFit/>
          </a:bodyPr>
          <a:lstStyle/>
          <a:p>
            <a:r>
              <a:rPr sz="700" b="0" u="none" dirty="0"/>
              <a:t>Display size</a:t>
            </a:r>
          </a:p>
        </p:txBody>
      </p:sp>
      <p:sp>
        <p:nvSpPr>
          <p:cNvPr id="160" name="object 5">
            <a:extLst>
              <a:ext uri="{FF2B5EF4-FFF2-40B4-BE49-F238E27FC236}">
                <a16:creationId xmlns:a16="http://schemas.microsoft.com/office/drawing/2014/main" id="{B874E40E-C6AF-48F1-8E7C-64B55244523A}"/>
              </a:ext>
            </a:extLst>
          </p:cNvPr>
          <p:cNvSpPr txBox="1"/>
          <p:nvPr/>
        </p:nvSpPr>
        <p:spPr>
          <a:xfrm>
            <a:off x="2237013" y="1448469"/>
            <a:ext cx="954830"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138" (16:9)</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161" name="object 5">
            <a:extLst>
              <a:ext uri="{FF2B5EF4-FFF2-40B4-BE49-F238E27FC236}">
                <a16:creationId xmlns:a16="http://schemas.microsoft.com/office/drawing/2014/main" id="{9A3C79A0-7993-4D46-BF37-F4BD2A67D3E3}"/>
              </a:ext>
            </a:extLst>
          </p:cNvPr>
          <p:cNvSpPr txBox="1"/>
          <p:nvPr/>
        </p:nvSpPr>
        <p:spPr>
          <a:xfrm>
            <a:off x="3927416" y="1450456"/>
            <a:ext cx="1108767"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138" (16:9)</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162" name="矩形 161">
            <a:extLst>
              <a:ext uri="{FF2B5EF4-FFF2-40B4-BE49-F238E27FC236}">
                <a16:creationId xmlns:a16="http://schemas.microsoft.com/office/drawing/2014/main" id="{EB5D45BC-1645-456D-8DCC-05C8E45D4139}"/>
              </a:ext>
            </a:extLst>
          </p:cNvPr>
          <p:cNvSpPr/>
          <p:nvPr/>
        </p:nvSpPr>
        <p:spPr>
          <a:xfrm>
            <a:off x="2232789" y="3989904"/>
            <a:ext cx="774028" cy="107722"/>
          </a:xfrm>
          <a:prstGeom prst="rect">
            <a:avLst/>
          </a:prstGeom>
        </p:spPr>
        <p:txBody>
          <a:bodyPr wrap="square" lIns="0" tIns="0" rIns="0" bIns="0">
            <a:spAutoFit/>
          </a:bodyPr>
          <a:lstStyle/>
          <a:p>
            <a:r>
              <a:rPr sz="700" b="0" u="none" dirty="0"/>
              <a:t>Pixel pitch</a:t>
            </a:r>
          </a:p>
        </p:txBody>
      </p:sp>
      <p:sp>
        <p:nvSpPr>
          <p:cNvPr id="164" name="矩形 163">
            <a:extLst>
              <a:ext uri="{FF2B5EF4-FFF2-40B4-BE49-F238E27FC236}">
                <a16:creationId xmlns:a16="http://schemas.microsoft.com/office/drawing/2014/main" id="{B146AC17-31EA-463B-9A02-3510B2811114}"/>
              </a:ext>
            </a:extLst>
          </p:cNvPr>
          <p:cNvSpPr/>
          <p:nvPr/>
        </p:nvSpPr>
        <p:spPr>
          <a:xfrm>
            <a:off x="3932877" y="3988379"/>
            <a:ext cx="774320" cy="107722"/>
          </a:xfrm>
          <a:prstGeom prst="rect">
            <a:avLst/>
          </a:prstGeom>
        </p:spPr>
        <p:txBody>
          <a:bodyPr wrap="square" lIns="0" tIns="0" rIns="0" bIns="0">
            <a:spAutoFit/>
          </a:bodyPr>
          <a:lstStyle/>
          <a:p>
            <a:r>
              <a:rPr sz="700" b="0" u="none" dirty="0"/>
              <a:t>Brightness</a:t>
            </a:r>
          </a:p>
        </p:txBody>
      </p:sp>
      <p:sp>
        <p:nvSpPr>
          <p:cNvPr id="165" name="object 5">
            <a:extLst>
              <a:ext uri="{FF2B5EF4-FFF2-40B4-BE49-F238E27FC236}">
                <a16:creationId xmlns:a16="http://schemas.microsoft.com/office/drawing/2014/main" id="{C11E40D4-0AA1-44C7-81A4-10557C91682C}"/>
              </a:ext>
            </a:extLst>
          </p:cNvPr>
          <p:cNvSpPr txBox="1"/>
          <p:nvPr/>
        </p:nvSpPr>
        <p:spPr>
          <a:xfrm>
            <a:off x="2232789" y="4186862"/>
            <a:ext cx="991429"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P0.7</a:t>
            </a:r>
          </a:p>
        </p:txBody>
      </p:sp>
      <p:sp>
        <p:nvSpPr>
          <p:cNvPr id="167" name="object 5">
            <a:extLst>
              <a:ext uri="{FF2B5EF4-FFF2-40B4-BE49-F238E27FC236}">
                <a16:creationId xmlns:a16="http://schemas.microsoft.com/office/drawing/2014/main" id="{6ECED586-D753-4828-BEC3-78F1C37318CE}"/>
              </a:ext>
            </a:extLst>
          </p:cNvPr>
          <p:cNvSpPr txBox="1"/>
          <p:nvPr/>
        </p:nvSpPr>
        <p:spPr>
          <a:xfrm>
            <a:off x="3932877" y="4176936"/>
            <a:ext cx="1291692"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300–1000 nits (adjustable)</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168" name="object 5">
            <a:extLst>
              <a:ext uri="{FF2B5EF4-FFF2-40B4-BE49-F238E27FC236}">
                <a16:creationId xmlns:a16="http://schemas.microsoft.com/office/drawing/2014/main" id="{2E401E4C-3A5B-48DE-9C2E-D3E1F77AB75B}"/>
              </a:ext>
            </a:extLst>
          </p:cNvPr>
          <p:cNvSpPr txBox="1"/>
          <p:nvPr/>
        </p:nvSpPr>
        <p:spPr>
          <a:xfrm>
            <a:off x="5460778" y="4183824"/>
            <a:ext cx="1371693"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5000–9500K (adjustable)</a:t>
            </a:r>
            <a:endParaRPr sz="700" dirty="0">
              <a:latin typeface="Arial" panose="02000000000000000000" pitchFamily="2" charset="-122"/>
              <a:ea typeface="方正兰亭黑简体" panose="02000000000000000000" pitchFamily="2" charset="-122"/>
              <a:cs typeface="方正兰亭黑简体"/>
            </a:endParaRPr>
          </a:p>
        </p:txBody>
      </p:sp>
      <p:sp>
        <p:nvSpPr>
          <p:cNvPr id="171" name="矩形 170">
            <a:extLst>
              <a:ext uri="{FF2B5EF4-FFF2-40B4-BE49-F238E27FC236}">
                <a16:creationId xmlns:a16="http://schemas.microsoft.com/office/drawing/2014/main" id="{ECA551AB-970F-4777-B07A-332EE62DB116}"/>
              </a:ext>
            </a:extLst>
          </p:cNvPr>
          <p:cNvSpPr/>
          <p:nvPr/>
        </p:nvSpPr>
        <p:spPr>
          <a:xfrm>
            <a:off x="5459385" y="3987418"/>
            <a:ext cx="922696" cy="107722"/>
          </a:xfrm>
          <a:prstGeom prst="rect">
            <a:avLst/>
          </a:prstGeom>
        </p:spPr>
        <p:txBody>
          <a:bodyPr wrap="square" lIns="0" tIns="0" rIns="0" bIns="0">
            <a:spAutoFit/>
          </a:bodyPr>
          <a:lstStyle/>
          <a:p>
            <a:r>
              <a:rPr sz="700" b="0" u="none" dirty="0"/>
              <a:t>Color temperature</a:t>
            </a:r>
          </a:p>
        </p:txBody>
      </p:sp>
      <p:sp>
        <p:nvSpPr>
          <p:cNvPr id="172" name="矩形 171">
            <a:extLst>
              <a:ext uri="{FF2B5EF4-FFF2-40B4-BE49-F238E27FC236}">
                <a16:creationId xmlns:a16="http://schemas.microsoft.com/office/drawing/2014/main" id="{EB5E714D-FC81-4998-B661-D268070CBBA2}"/>
              </a:ext>
            </a:extLst>
          </p:cNvPr>
          <p:cNvSpPr/>
          <p:nvPr/>
        </p:nvSpPr>
        <p:spPr>
          <a:xfrm>
            <a:off x="671037" y="4394869"/>
            <a:ext cx="1409758" cy="107722"/>
          </a:xfrm>
          <a:prstGeom prst="rect">
            <a:avLst/>
          </a:prstGeom>
        </p:spPr>
        <p:txBody>
          <a:bodyPr wrap="square" lIns="0" tIns="0" rIns="0" bIns="0">
            <a:spAutoFit/>
          </a:bodyPr>
          <a:lstStyle/>
          <a:p>
            <a:r>
              <a:rPr sz="700" b="0" u="none" dirty="0"/>
              <a:t>Horizontal/</a:t>
            </a:r>
            <a:r>
              <a:rPr lang="en-US" sz="700" b="0" u="none" dirty="0"/>
              <a:t>V</a:t>
            </a:r>
            <a:r>
              <a:rPr sz="700" b="0" u="none" dirty="0"/>
              <a:t>ertical </a:t>
            </a:r>
            <a:r>
              <a:rPr lang="en-US" sz="700" dirty="0"/>
              <a:t>viewing angle</a:t>
            </a:r>
            <a:endParaRPr lang="zh-CN" altLang="en-US" sz="700" baseline="30000" dirty="0">
              <a:latin typeface="Arial" panose="02000000000000000000" pitchFamily="2" charset="-122"/>
              <a:ea typeface="方正兰亭中黑简体" panose="02000000000000000000" pitchFamily="2" charset="-122"/>
            </a:endParaRPr>
          </a:p>
        </p:txBody>
      </p:sp>
      <p:sp>
        <p:nvSpPr>
          <p:cNvPr id="173" name="矩形 172">
            <a:extLst>
              <a:ext uri="{FF2B5EF4-FFF2-40B4-BE49-F238E27FC236}">
                <a16:creationId xmlns:a16="http://schemas.microsoft.com/office/drawing/2014/main" id="{6EACF17F-E95C-4853-BD04-C5F1B9635544}"/>
              </a:ext>
            </a:extLst>
          </p:cNvPr>
          <p:cNvSpPr/>
          <p:nvPr/>
        </p:nvSpPr>
        <p:spPr>
          <a:xfrm>
            <a:off x="2235045" y="4390277"/>
            <a:ext cx="434244" cy="107722"/>
          </a:xfrm>
          <a:prstGeom prst="rect">
            <a:avLst/>
          </a:prstGeom>
        </p:spPr>
        <p:txBody>
          <a:bodyPr wrap="square" lIns="0" tIns="0" rIns="0" bIns="0">
            <a:spAutoFit/>
          </a:bodyPr>
          <a:lstStyle/>
          <a:p>
            <a:r>
              <a:rPr sz="700" b="0" u="none" dirty="0"/>
              <a:t>Gr</a:t>
            </a:r>
            <a:r>
              <a:rPr lang="en-US" sz="700" b="0" u="none" dirty="0"/>
              <a:t>a</a:t>
            </a:r>
            <a:r>
              <a:rPr sz="700" b="0" u="none" dirty="0"/>
              <a:t>y level</a:t>
            </a:r>
          </a:p>
        </p:txBody>
      </p:sp>
      <p:sp>
        <p:nvSpPr>
          <p:cNvPr id="174" name="矩形 173">
            <a:extLst>
              <a:ext uri="{FF2B5EF4-FFF2-40B4-BE49-F238E27FC236}">
                <a16:creationId xmlns:a16="http://schemas.microsoft.com/office/drawing/2014/main" id="{874056C5-EEAA-42F8-A4C5-D6910A6F1D5B}"/>
              </a:ext>
            </a:extLst>
          </p:cNvPr>
          <p:cNvSpPr/>
          <p:nvPr/>
        </p:nvSpPr>
        <p:spPr>
          <a:xfrm>
            <a:off x="3938122" y="4802278"/>
            <a:ext cx="875721" cy="107722"/>
          </a:xfrm>
          <a:prstGeom prst="rect">
            <a:avLst/>
          </a:prstGeom>
        </p:spPr>
        <p:txBody>
          <a:bodyPr wrap="square" lIns="0" tIns="0" rIns="0" bIns="0">
            <a:spAutoFit/>
          </a:bodyPr>
          <a:lstStyle/>
          <a:p>
            <a:r>
              <a:rPr sz="700" b="0" u="none" dirty="0"/>
              <a:t>Color gamut</a:t>
            </a:r>
          </a:p>
        </p:txBody>
      </p:sp>
      <p:sp>
        <p:nvSpPr>
          <p:cNvPr id="175" name="object 5">
            <a:extLst>
              <a:ext uri="{FF2B5EF4-FFF2-40B4-BE49-F238E27FC236}">
                <a16:creationId xmlns:a16="http://schemas.microsoft.com/office/drawing/2014/main" id="{AA85A2E3-EFE8-40A8-B7A1-F58F9571DD4C}"/>
              </a:ext>
            </a:extLst>
          </p:cNvPr>
          <p:cNvSpPr txBox="1"/>
          <p:nvPr/>
        </p:nvSpPr>
        <p:spPr>
          <a:xfrm>
            <a:off x="668046" y="4589943"/>
            <a:ext cx="113774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17</a:t>
            </a:r>
            <a:r>
              <a:rPr lang="en-US" altLang="zh-CN" sz="700" b="0" u="none" dirty="0">
                <a:solidFill>
                  <a:srgbClr val="231F20"/>
                </a:solidFill>
              </a:rPr>
              <a:t>0</a:t>
            </a:r>
            <a:r>
              <a:rPr sz="700" b="0" u="none" dirty="0">
                <a:solidFill>
                  <a:srgbClr val="231F20"/>
                </a:solidFill>
              </a:rPr>
              <a:t>°/17</a:t>
            </a:r>
            <a:r>
              <a:rPr lang="en-US" altLang="zh-CN" sz="700" b="0" u="none" dirty="0">
                <a:solidFill>
                  <a:srgbClr val="231F20"/>
                </a:solidFill>
              </a:rPr>
              <a:t>0</a:t>
            </a:r>
            <a:r>
              <a:rPr sz="700" b="0" u="none" dirty="0">
                <a:solidFill>
                  <a:srgbClr val="231F20"/>
                </a:solidFill>
              </a:rPr>
              <a:t>°</a:t>
            </a:r>
            <a:endParaRPr sz="700" dirty="0">
              <a:latin typeface="Arial" panose="02000000000000000000" pitchFamily="2" charset="-122"/>
              <a:ea typeface="方正兰亭黑简体" panose="02000000000000000000" pitchFamily="2" charset="-122"/>
              <a:cs typeface="方正兰亭黑简体"/>
            </a:endParaRPr>
          </a:p>
        </p:txBody>
      </p:sp>
      <p:sp>
        <p:nvSpPr>
          <p:cNvPr id="176" name="object 5">
            <a:extLst>
              <a:ext uri="{FF2B5EF4-FFF2-40B4-BE49-F238E27FC236}">
                <a16:creationId xmlns:a16="http://schemas.microsoft.com/office/drawing/2014/main" id="{6798CA43-CE52-497B-8DA7-18C4CA0EA218}"/>
              </a:ext>
            </a:extLst>
          </p:cNvPr>
          <p:cNvSpPr txBox="1"/>
          <p:nvPr/>
        </p:nvSpPr>
        <p:spPr>
          <a:xfrm>
            <a:off x="2232791" y="4588802"/>
            <a:ext cx="991427"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16 bits</a:t>
            </a:r>
            <a:endParaRPr sz="700" dirty="0">
              <a:latin typeface="Arial" panose="02000000000000000000" pitchFamily="2" charset="-122"/>
              <a:ea typeface="方正兰亭黑简体" panose="02000000000000000000" pitchFamily="2" charset="-122"/>
              <a:cs typeface="方正兰亭黑简体"/>
            </a:endParaRPr>
          </a:p>
        </p:txBody>
      </p:sp>
      <p:sp>
        <p:nvSpPr>
          <p:cNvPr id="177" name="object 5">
            <a:extLst>
              <a:ext uri="{FF2B5EF4-FFF2-40B4-BE49-F238E27FC236}">
                <a16:creationId xmlns:a16="http://schemas.microsoft.com/office/drawing/2014/main" id="{5A38BA93-6D5A-4279-B75F-F523738AE0A4}"/>
              </a:ext>
            </a:extLst>
          </p:cNvPr>
          <p:cNvSpPr txBox="1"/>
          <p:nvPr/>
        </p:nvSpPr>
        <p:spPr>
          <a:xfrm>
            <a:off x="3944301" y="5008391"/>
            <a:ext cx="1532031"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zh-CN" altLang="en-US" sz="700" b="0" u="none" dirty="0">
                <a:solidFill>
                  <a:srgbClr val="231F20"/>
                </a:solidFill>
              </a:rPr>
              <a:t>≥ </a:t>
            </a:r>
            <a:r>
              <a:rPr sz="700" b="0" u="none" dirty="0">
                <a:solidFill>
                  <a:srgbClr val="231F20"/>
                </a:solidFill>
              </a:rPr>
              <a:t>85% BT.2020</a:t>
            </a:r>
            <a:r>
              <a:rPr lang="en-US" altLang="zh-CN" sz="700" b="0" u="none" dirty="0">
                <a:solidFill>
                  <a:srgbClr val="231F20"/>
                </a:solidFill>
              </a:rPr>
              <a:t> &amp; </a:t>
            </a:r>
            <a:r>
              <a:rPr lang="zh-CN" altLang="en-US" sz="700" b="0" u="none" dirty="0">
                <a:solidFill>
                  <a:srgbClr val="231F20"/>
                </a:solidFill>
              </a:rPr>
              <a:t>≥ </a:t>
            </a:r>
            <a:r>
              <a:rPr lang="en-US" altLang="zh-CN" sz="700" b="0" u="none" dirty="0">
                <a:solidFill>
                  <a:srgbClr val="231F20"/>
                </a:solidFill>
              </a:rPr>
              <a:t>99% sRGB</a:t>
            </a:r>
            <a:endParaRPr sz="700" dirty="0">
              <a:latin typeface="Arial" panose="02000000000000000000" pitchFamily="2" charset="-122"/>
              <a:ea typeface="方正兰亭黑简体" panose="02000000000000000000" pitchFamily="2" charset="-122"/>
              <a:cs typeface="方正兰亭黑简体"/>
            </a:endParaRPr>
          </a:p>
        </p:txBody>
      </p:sp>
      <p:sp>
        <p:nvSpPr>
          <p:cNvPr id="178" name="矩形 177">
            <a:extLst>
              <a:ext uri="{FF2B5EF4-FFF2-40B4-BE49-F238E27FC236}">
                <a16:creationId xmlns:a16="http://schemas.microsoft.com/office/drawing/2014/main" id="{154D5754-6151-431E-9D45-617BE4D7E449}"/>
              </a:ext>
            </a:extLst>
          </p:cNvPr>
          <p:cNvSpPr/>
          <p:nvPr/>
        </p:nvSpPr>
        <p:spPr>
          <a:xfrm>
            <a:off x="674594" y="4803573"/>
            <a:ext cx="1052299" cy="107722"/>
          </a:xfrm>
          <a:prstGeom prst="rect">
            <a:avLst/>
          </a:prstGeom>
        </p:spPr>
        <p:txBody>
          <a:bodyPr wrap="square" lIns="0" tIns="0" rIns="0" bIns="0">
            <a:spAutoFit/>
          </a:bodyPr>
          <a:lstStyle/>
          <a:p>
            <a:r>
              <a:rPr lang="en-US" sz="700" dirty="0"/>
              <a:t>Black uniformity</a:t>
            </a:r>
            <a:endParaRPr sz="700" b="0" u="none" dirty="0"/>
          </a:p>
        </p:txBody>
      </p:sp>
      <p:sp>
        <p:nvSpPr>
          <p:cNvPr id="179" name="object 5">
            <a:extLst>
              <a:ext uri="{FF2B5EF4-FFF2-40B4-BE49-F238E27FC236}">
                <a16:creationId xmlns:a16="http://schemas.microsoft.com/office/drawing/2014/main" id="{14EBF371-8AE2-4B18-9646-DA507FA40B3D}"/>
              </a:ext>
            </a:extLst>
          </p:cNvPr>
          <p:cNvSpPr txBox="1"/>
          <p:nvPr/>
        </p:nvSpPr>
        <p:spPr>
          <a:xfrm>
            <a:off x="671966" y="5003726"/>
            <a:ext cx="1375950"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△E*ab &lt; 0.5</a:t>
            </a:r>
            <a:endParaRPr sz="700" dirty="0">
              <a:latin typeface="Arial" panose="02000000000000000000" pitchFamily="2" charset="-122"/>
              <a:ea typeface="方正兰亭黑简体" panose="02000000000000000000" pitchFamily="2" charset="-122"/>
              <a:cs typeface="方正兰亭黑简体"/>
            </a:endParaRPr>
          </a:p>
        </p:txBody>
      </p:sp>
      <p:sp>
        <p:nvSpPr>
          <p:cNvPr id="180" name="矩形 179">
            <a:extLst>
              <a:ext uri="{FF2B5EF4-FFF2-40B4-BE49-F238E27FC236}">
                <a16:creationId xmlns:a16="http://schemas.microsoft.com/office/drawing/2014/main" id="{A0DA008E-8D17-4913-B132-2015AD2A5E32}"/>
              </a:ext>
            </a:extLst>
          </p:cNvPr>
          <p:cNvSpPr/>
          <p:nvPr/>
        </p:nvSpPr>
        <p:spPr>
          <a:xfrm>
            <a:off x="5461204" y="4397457"/>
            <a:ext cx="841207" cy="107722"/>
          </a:xfrm>
          <a:prstGeom prst="rect">
            <a:avLst/>
          </a:prstGeom>
        </p:spPr>
        <p:txBody>
          <a:bodyPr wrap="square" lIns="0" tIns="0" rIns="0" bIns="0">
            <a:spAutoFit/>
          </a:bodyPr>
          <a:lstStyle/>
          <a:p>
            <a:r>
              <a:rPr sz="700" b="0" u="none" dirty="0"/>
              <a:t>Refresh rate</a:t>
            </a:r>
          </a:p>
        </p:txBody>
      </p:sp>
      <p:sp>
        <p:nvSpPr>
          <p:cNvPr id="183" name="矩形 182">
            <a:extLst>
              <a:ext uri="{FF2B5EF4-FFF2-40B4-BE49-F238E27FC236}">
                <a16:creationId xmlns:a16="http://schemas.microsoft.com/office/drawing/2014/main" id="{766F5C13-5528-4E53-BAB5-40965D5711BB}"/>
              </a:ext>
            </a:extLst>
          </p:cNvPr>
          <p:cNvSpPr/>
          <p:nvPr/>
        </p:nvSpPr>
        <p:spPr>
          <a:xfrm>
            <a:off x="2236159" y="4801240"/>
            <a:ext cx="683573" cy="107722"/>
          </a:xfrm>
          <a:prstGeom prst="rect">
            <a:avLst/>
          </a:prstGeom>
        </p:spPr>
        <p:txBody>
          <a:bodyPr wrap="square" lIns="0" tIns="0" rIns="0" bIns="0">
            <a:spAutoFit/>
          </a:bodyPr>
          <a:lstStyle/>
          <a:p>
            <a:r>
              <a:rPr sz="700" b="0" u="none" dirty="0"/>
              <a:t>AG anti-glare</a:t>
            </a:r>
          </a:p>
        </p:txBody>
      </p:sp>
      <p:sp>
        <p:nvSpPr>
          <p:cNvPr id="186" name="矩形 185">
            <a:extLst>
              <a:ext uri="{FF2B5EF4-FFF2-40B4-BE49-F238E27FC236}">
                <a16:creationId xmlns:a16="http://schemas.microsoft.com/office/drawing/2014/main" id="{A18F3FFF-CF38-4519-AAC8-1E0FA358862B}"/>
              </a:ext>
            </a:extLst>
          </p:cNvPr>
          <p:cNvSpPr/>
          <p:nvPr/>
        </p:nvSpPr>
        <p:spPr>
          <a:xfrm>
            <a:off x="3938242" y="4395442"/>
            <a:ext cx="1215506" cy="107722"/>
          </a:xfrm>
          <a:prstGeom prst="rect">
            <a:avLst/>
          </a:prstGeom>
        </p:spPr>
        <p:txBody>
          <a:bodyPr wrap="square" lIns="0" tIns="0" rIns="0" bIns="0">
            <a:spAutoFit/>
          </a:bodyPr>
          <a:lstStyle/>
          <a:p>
            <a:r>
              <a:rPr sz="700" b="0" u="none" dirty="0"/>
              <a:t>Protection level (front)</a:t>
            </a:r>
          </a:p>
        </p:txBody>
      </p:sp>
      <p:sp>
        <p:nvSpPr>
          <p:cNvPr id="187" name="object 5">
            <a:extLst>
              <a:ext uri="{FF2B5EF4-FFF2-40B4-BE49-F238E27FC236}">
                <a16:creationId xmlns:a16="http://schemas.microsoft.com/office/drawing/2014/main" id="{FA021F4C-FFE0-4604-88E6-D549226CAE90}"/>
              </a:ext>
            </a:extLst>
          </p:cNvPr>
          <p:cNvSpPr txBox="1"/>
          <p:nvPr/>
        </p:nvSpPr>
        <p:spPr>
          <a:xfrm>
            <a:off x="5456756" y="4591277"/>
            <a:ext cx="112886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3840 Hz</a:t>
            </a:r>
            <a:r>
              <a:rPr lang="en-US" altLang="zh-CN" sz="700" b="0" u="none" dirty="0">
                <a:solidFill>
                  <a:srgbClr val="231F20"/>
                </a:solidFill>
              </a:rPr>
              <a:t> </a:t>
            </a:r>
            <a:r>
              <a:rPr lang="en-US" altLang="zh-CN" sz="700" dirty="0">
                <a:solidFill>
                  <a:srgbClr val="231F20"/>
                </a:solidFill>
              </a:rPr>
              <a:t>(64gray)</a:t>
            </a:r>
            <a:endParaRPr sz="700" dirty="0">
              <a:latin typeface="Arial" panose="02000000000000000000" pitchFamily="2" charset="-122"/>
              <a:ea typeface="方正兰亭黑简体" panose="02000000000000000000" pitchFamily="2" charset="-122"/>
              <a:cs typeface="方正兰亭黑简体"/>
            </a:endParaRPr>
          </a:p>
        </p:txBody>
      </p:sp>
      <p:sp>
        <p:nvSpPr>
          <p:cNvPr id="188" name="object 5">
            <a:extLst>
              <a:ext uri="{FF2B5EF4-FFF2-40B4-BE49-F238E27FC236}">
                <a16:creationId xmlns:a16="http://schemas.microsoft.com/office/drawing/2014/main" id="{7DDF88E7-6247-4DA8-868A-F03569BC7896}"/>
              </a:ext>
            </a:extLst>
          </p:cNvPr>
          <p:cNvSpPr txBox="1"/>
          <p:nvPr/>
        </p:nvSpPr>
        <p:spPr>
          <a:xfrm>
            <a:off x="2229231" y="4995954"/>
            <a:ext cx="112886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Supported</a:t>
            </a:r>
            <a:endParaRPr sz="700" dirty="0">
              <a:latin typeface="Arial" panose="02000000000000000000" pitchFamily="2" charset="-122"/>
              <a:ea typeface="方正兰亭黑简体" panose="02000000000000000000" pitchFamily="2" charset="-122"/>
              <a:cs typeface="方正兰亭黑简体"/>
            </a:endParaRPr>
          </a:p>
        </p:txBody>
      </p:sp>
      <p:sp>
        <p:nvSpPr>
          <p:cNvPr id="190" name="object 5">
            <a:extLst>
              <a:ext uri="{FF2B5EF4-FFF2-40B4-BE49-F238E27FC236}">
                <a16:creationId xmlns:a16="http://schemas.microsoft.com/office/drawing/2014/main" id="{1CEE12C6-7757-4E57-A052-F6C6698F2C54}"/>
              </a:ext>
            </a:extLst>
          </p:cNvPr>
          <p:cNvSpPr txBox="1"/>
          <p:nvPr/>
        </p:nvSpPr>
        <p:spPr>
          <a:xfrm>
            <a:off x="3934503" y="4598834"/>
            <a:ext cx="112886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IP65</a:t>
            </a:r>
            <a:endParaRPr sz="700" dirty="0">
              <a:latin typeface="Arial" panose="02000000000000000000" pitchFamily="2" charset="-122"/>
              <a:ea typeface="方正兰亭黑简体" panose="02000000000000000000" pitchFamily="2" charset="-122"/>
              <a:cs typeface="方正兰亭黑简体"/>
            </a:endParaRPr>
          </a:p>
        </p:txBody>
      </p:sp>
      <p:grpSp>
        <p:nvGrpSpPr>
          <p:cNvPr id="191" name="组合 190">
            <a:extLst>
              <a:ext uri="{FF2B5EF4-FFF2-40B4-BE49-F238E27FC236}">
                <a16:creationId xmlns:a16="http://schemas.microsoft.com/office/drawing/2014/main" id="{33D1109A-7124-4937-9180-09582E6C9DC4}"/>
              </a:ext>
            </a:extLst>
          </p:cNvPr>
          <p:cNvGrpSpPr/>
          <p:nvPr/>
        </p:nvGrpSpPr>
        <p:grpSpPr>
          <a:xfrm>
            <a:off x="510497" y="5165197"/>
            <a:ext cx="6550164" cy="245150"/>
            <a:chOff x="654050" y="1280230"/>
            <a:chExt cx="6190036" cy="245150"/>
          </a:xfrm>
          <a:solidFill>
            <a:schemeClr val="tx1">
              <a:lumMod val="75000"/>
              <a:lumOff val="25000"/>
            </a:schemeClr>
          </a:solidFill>
        </p:grpSpPr>
        <p:sp>
          <p:nvSpPr>
            <p:cNvPr id="192" name="object 23">
              <a:extLst>
                <a:ext uri="{FF2B5EF4-FFF2-40B4-BE49-F238E27FC236}">
                  <a16:creationId xmlns:a16="http://schemas.microsoft.com/office/drawing/2014/main" id="{F60AEC39-76E1-4065-ACB9-33AC5FB6F83C}"/>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194" name="矩形 193">
              <a:extLst>
                <a:ext uri="{FF2B5EF4-FFF2-40B4-BE49-F238E27FC236}">
                  <a16:creationId xmlns:a16="http://schemas.microsoft.com/office/drawing/2014/main" id="{C352818B-0689-44CF-9A5C-E7F5BECAD844}"/>
                </a:ext>
              </a:extLst>
            </p:cNvPr>
            <p:cNvSpPr/>
            <p:nvPr/>
          </p:nvSpPr>
          <p:spPr>
            <a:xfrm>
              <a:off x="726028" y="1286615"/>
              <a:ext cx="580498" cy="230832"/>
            </a:xfrm>
            <a:prstGeom prst="rect">
              <a:avLst/>
            </a:prstGeom>
            <a:noFill/>
          </p:spPr>
          <p:txBody>
            <a:bodyPr wrap="none">
              <a:spAutoFit/>
            </a:bodyPr>
            <a:lstStyle/>
            <a:p>
              <a:r>
                <a:rPr sz="900" b="0" u="none">
                  <a:solidFill>
                    <a:schemeClr val="bg1"/>
                  </a:solidFill>
                </a:rPr>
                <a:t>Speaker</a:t>
              </a:r>
            </a:p>
          </p:txBody>
        </p:sp>
      </p:grpSp>
      <p:sp>
        <p:nvSpPr>
          <p:cNvPr id="283" name="object 23">
            <a:extLst>
              <a:ext uri="{FF2B5EF4-FFF2-40B4-BE49-F238E27FC236}">
                <a16:creationId xmlns:a16="http://schemas.microsoft.com/office/drawing/2014/main" id="{384475F5-96FC-41C0-9E6E-0FB45861DFD9}"/>
              </a:ext>
            </a:extLst>
          </p:cNvPr>
          <p:cNvSpPr/>
          <p:nvPr/>
        </p:nvSpPr>
        <p:spPr>
          <a:xfrm>
            <a:off x="504686" y="7133271"/>
            <a:ext cx="6550164" cy="202695"/>
          </a:xfrm>
          <a:prstGeom prst="rect">
            <a:avLst/>
          </a:prstGeom>
          <a:solidFill>
            <a:schemeClr val="accent1">
              <a:lumMod val="20000"/>
              <a:lumOff val="80000"/>
            </a:schemeClr>
          </a:solidFill>
        </p:spPr>
        <p:txBody>
          <a:bodyPr wrap="square" lIns="0" tIns="0" rIns="0" bIns="0" rtlCol="0"/>
          <a:lstStyle/>
          <a:p>
            <a:endParaRPr sz="1600"/>
          </a:p>
        </p:txBody>
      </p:sp>
      <p:grpSp>
        <p:nvGrpSpPr>
          <p:cNvPr id="296" name="组合 295">
            <a:extLst>
              <a:ext uri="{FF2B5EF4-FFF2-40B4-BE49-F238E27FC236}">
                <a16:creationId xmlns:a16="http://schemas.microsoft.com/office/drawing/2014/main" id="{45832D3B-16EC-480F-B966-4D5E2FEE5AFB}"/>
              </a:ext>
            </a:extLst>
          </p:cNvPr>
          <p:cNvGrpSpPr/>
          <p:nvPr/>
        </p:nvGrpSpPr>
        <p:grpSpPr>
          <a:xfrm>
            <a:off x="501650" y="7539351"/>
            <a:ext cx="6550164" cy="245150"/>
            <a:chOff x="654050" y="1280230"/>
            <a:chExt cx="6190036" cy="245150"/>
          </a:xfrm>
          <a:solidFill>
            <a:schemeClr val="tx1">
              <a:lumMod val="75000"/>
              <a:lumOff val="25000"/>
            </a:schemeClr>
          </a:solidFill>
        </p:grpSpPr>
        <p:sp>
          <p:nvSpPr>
            <p:cNvPr id="297" name="object 23">
              <a:extLst>
                <a:ext uri="{FF2B5EF4-FFF2-40B4-BE49-F238E27FC236}">
                  <a16:creationId xmlns:a16="http://schemas.microsoft.com/office/drawing/2014/main" id="{ED423002-1A68-4020-A85D-1814B69F4B78}"/>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298" name="矩形 297">
              <a:extLst>
                <a:ext uri="{FF2B5EF4-FFF2-40B4-BE49-F238E27FC236}">
                  <a16:creationId xmlns:a16="http://schemas.microsoft.com/office/drawing/2014/main" id="{2F1C886C-D30B-4F5C-9FCD-161C819B18AA}"/>
                </a:ext>
              </a:extLst>
            </p:cNvPr>
            <p:cNvSpPr/>
            <p:nvPr/>
          </p:nvSpPr>
          <p:spPr>
            <a:xfrm>
              <a:off x="725472" y="1286379"/>
              <a:ext cx="1087980" cy="230832"/>
            </a:xfrm>
            <a:prstGeom prst="rect">
              <a:avLst/>
            </a:prstGeom>
            <a:noFill/>
          </p:spPr>
          <p:txBody>
            <a:bodyPr wrap="none">
              <a:spAutoFit/>
            </a:bodyPr>
            <a:lstStyle/>
            <a:p>
              <a:r>
                <a:rPr sz="900" b="0" u="none" dirty="0">
                  <a:solidFill>
                    <a:schemeClr val="bg1"/>
                  </a:solidFill>
                </a:rPr>
                <a:t>Meeting capability</a:t>
              </a:r>
              <a:endParaRPr lang="zh-CN" altLang="en-US" sz="900" baseline="30000" dirty="0">
                <a:solidFill>
                  <a:schemeClr val="bg1"/>
                </a:solidFill>
                <a:latin typeface="Arial" panose="02000000000000000000" pitchFamily="2" charset="-122"/>
                <a:ea typeface="方正兰亭中黑简体" panose="02000000000000000000" pitchFamily="2" charset="-122"/>
              </a:endParaRPr>
            </a:p>
          </p:txBody>
        </p:sp>
      </p:grpSp>
      <p:sp>
        <p:nvSpPr>
          <p:cNvPr id="307" name="矩形 306">
            <a:extLst>
              <a:ext uri="{FF2B5EF4-FFF2-40B4-BE49-F238E27FC236}">
                <a16:creationId xmlns:a16="http://schemas.microsoft.com/office/drawing/2014/main" id="{8A393533-129A-440C-9938-0E34DEA61E2F}"/>
              </a:ext>
            </a:extLst>
          </p:cNvPr>
          <p:cNvSpPr/>
          <p:nvPr/>
        </p:nvSpPr>
        <p:spPr>
          <a:xfrm>
            <a:off x="428018" y="9398000"/>
            <a:ext cx="6858001" cy="461665"/>
          </a:xfrm>
          <a:prstGeom prst="rect">
            <a:avLst/>
          </a:prstGeom>
        </p:spPr>
        <p:txBody>
          <a:bodyPr wrap="square" lIns="0" tIns="0" rIns="0" bIns="0">
            <a:spAutoFit/>
          </a:bodyPr>
          <a:lstStyle/>
          <a:p>
            <a:r>
              <a:rPr sz="600" b="0" u="none" dirty="0">
                <a:solidFill>
                  <a:schemeClr val="tx1">
                    <a:lumMod val="50000"/>
                    <a:lumOff val="50000"/>
                  </a:schemeClr>
                </a:solidFill>
              </a:rPr>
              <a:t>Note: 1: To access the meeting, doubled frame rate, security, intelligent features, and wireless projection functions, you must use the HUAWEI </a:t>
            </a:r>
            <a:r>
              <a:rPr sz="600" b="0" u="none" dirty="0" err="1">
                <a:solidFill>
                  <a:schemeClr val="tx1">
                    <a:lumMod val="50000"/>
                    <a:lumOff val="50000"/>
                  </a:schemeClr>
                </a:solidFill>
              </a:rPr>
              <a:t>CloudLink</a:t>
            </a:r>
            <a:r>
              <a:rPr sz="600" b="0" u="none" dirty="0">
                <a:solidFill>
                  <a:schemeClr val="tx1">
                    <a:lumMod val="50000"/>
                    <a:lumOff val="50000"/>
                  </a:schemeClr>
                </a:solidFill>
              </a:rPr>
              <a:t> Box 310/610 in conjunction with the display.</a:t>
            </a:r>
            <a:endParaRPr lang="en-US" altLang="zh-CN" sz="600" dirty="0">
              <a:solidFill>
                <a:schemeClr val="tx1">
                  <a:lumMod val="50000"/>
                  <a:lumOff val="50000"/>
                </a:schemeClr>
              </a:solidFill>
              <a:latin typeface="Arial" panose="02000000000000000000" pitchFamily="2" charset="-122"/>
              <a:ea typeface="方正兰亭黑简体" panose="02000000000000000000" pitchFamily="2" charset="-122"/>
            </a:endParaRPr>
          </a:p>
          <a:p>
            <a:r>
              <a:rPr sz="600" b="0" u="none" dirty="0">
                <a:solidFill>
                  <a:schemeClr val="tx1">
                    <a:lumMod val="50000"/>
                    <a:lumOff val="50000"/>
                  </a:schemeClr>
                </a:solidFill>
              </a:rPr>
              <a:t>2: The screen temperature rise of 17°C refers to the </a:t>
            </a:r>
            <a:r>
              <a:rPr lang="en-US" sz="600" dirty="0">
                <a:solidFill>
                  <a:schemeClr val="tx1">
                    <a:lumMod val="50000"/>
                    <a:lumOff val="50000"/>
                  </a:schemeClr>
                </a:solidFill>
              </a:rPr>
              <a:t>average temperature rise of the screen relative to the ambient temperature when the product is working</a:t>
            </a:r>
            <a:r>
              <a:rPr sz="600" b="0" u="none" dirty="0">
                <a:solidFill>
                  <a:schemeClr val="tx1">
                    <a:lumMod val="50000"/>
                    <a:lumOff val="50000"/>
                  </a:schemeClr>
                </a:solidFill>
              </a:rPr>
              <a:t>. </a:t>
            </a:r>
            <a:r>
              <a:rPr lang="en-US" sz="600" dirty="0">
                <a:solidFill>
                  <a:schemeClr val="tx1">
                    <a:lumMod val="50000"/>
                    <a:lumOff val="50000"/>
                  </a:schemeClr>
                </a:solidFill>
              </a:rPr>
              <a:t>The maximum temperature rise of the whole </a:t>
            </a:r>
            <a:r>
              <a:rPr lang="en-US" altLang="zh-CN" sz="600" dirty="0">
                <a:solidFill>
                  <a:schemeClr val="tx1">
                    <a:lumMod val="50000"/>
                    <a:lumOff val="50000"/>
                  </a:schemeClr>
                </a:solidFill>
              </a:rPr>
              <a:t>display</a:t>
            </a:r>
            <a:r>
              <a:rPr lang="en-US" sz="600" dirty="0">
                <a:solidFill>
                  <a:schemeClr val="tx1">
                    <a:lumMod val="50000"/>
                    <a:lumOff val="50000"/>
                  </a:schemeClr>
                </a:solidFill>
              </a:rPr>
              <a:t> is ≤ 20°C. </a:t>
            </a:r>
            <a:r>
              <a:rPr sz="600" b="0" u="none" dirty="0">
                <a:solidFill>
                  <a:schemeClr val="tx1">
                    <a:lumMod val="50000"/>
                    <a:lumOff val="50000"/>
                  </a:schemeClr>
                </a:solidFill>
              </a:rPr>
              <a:t>The actual temperature rise may vary slightly depending on usage conditions and environments.</a:t>
            </a:r>
            <a:endParaRPr lang="en-US" altLang="zh-CN" sz="600" dirty="0">
              <a:solidFill>
                <a:schemeClr val="tx1">
                  <a:lumMod val="50000"/>
                  <a:lumOff val="50000"/>
                </a:schemeClr>
              </a:solidFill>
              <a:latin typeface="Arial" panose="02000000000000000000" pitchFamily="2" charset="-122"/>
              <a:ea typeface="方正兰亭黑简体" panose="02000000000000000000" pitchFamily="2" charset="-122"/>
            </a:endParaRPr>
          </a:p>
          <a:p>
            <a:r>
              <a:rPr lang="en-US" altLang="zh-CN" sz="600" b="0" u="none" dirty="0">
                <a:solidFill>
                  <a:schemeClr val="tx1">
                    <a:lumMod val="50000"/>
                    <a:lumOff val="50000"/>
                  </a:schemeClr>
                </a:solidFill>
              </a:rPr>
              <a:t>3</a:t>
            </a:r>
            <a:r>
              <a:rPr sz="600" b="0" u="none" dirty="0">
                <a:solidFill>
                  <a:schemeClr val="tx1">
                    <a:lumMod val="50000"/>
                    <a:lumOff val="50000"/>
                  </a:schemeClr>
                </a:solidFill>
              </a:rPr>
              <a:t>: To use the wireless projection function, you need to download the </a:t>
            </a:r>
            <a:r>
              <a:rPr sz="600" b="0" u="none" dirty="0" err="1">
                <a:solidFill>
                  <a:schemeClr val="tx1">
                    <a:lumMod val="50000"/>
                    <a:lumOff val="50000"/>
                  </a:schemeClr>
                </a:solidFill>
              </a:rPr>
              <a:t>IdeaShare</a:t>
            </a:r>
            <a:r>
              <a:rPr sz="600" b="0" u="none" dirty="0">
                <a:solidFill>
                  <a:schemeClr val="tx1">
                    <a:lumMod val="50000"/>
                    <a:lumOff val="50000"/>
                  </a:schemeClr>
                </a:solidFill>
              </a:rPr>
              <a:t> app or configure an </a:t>
            </a:r>
            <a:r>
              <a:rPr sz="600" b="0" u="none" dirty="0" err="1">
                <a:solidFill>
                  <a:schemeClr val="tx1">
                    <a:lumMod val="50000"/>
                    <a:lumOff val="50000"/>
                  </a:schemeClr>
                </a:solidFill>
              </a:rPr>
              <a:t>IdeaShare</a:t>
            </a:r>
            <a:r>
              <a:rPr sz="600" b="0" u="none" dirty="0">
                <a:solidFill>
                  <a:schemeClr val="tx1">
                    <a:lumMod val="50000"/>
                    <a:lumOff val="50000"/>
                  </a:schemeClr>
                </a:solidFill>
              </a:rPr>
              <a:t> Key.</a:t>
            </a:r>
            <a:endParaRPr lang="en-US" altLang="zh-CN" sz="600" b="0" u="none" dirty="0">
              <a:solidFill>
                <a:schemeClr val="tx1">
                  <a:lumMod val="50000"/>
                  <a:lumOff val="50000"/>
                </a:schemeClr>
              </a:solidFill>
            </a:endParaRPr>
          </a:p>
          <a:p>
            <a:r>
              <a:rPr lang="en-US" altLang="zh-CN" sz="600" dirty="0">
                <a:solidFill>
                  <a:schemeClr val="tx1">
                    <a:lumMod val="50000"/>
                    <a:lumOff val="50000"/>
                  </a:schemeClr>
                </a:solidFill>
                <a:latin typeface="Arial" panose="02000000000000000000" pitchFamily="2" charset="-122"/>
                <a:ea typeface="方正兰亭黑简体" panose="02000000000000000000" pitchFamily="2" charset="-122"/>
              </a:rPr>
              <a:t>4:</a:t>
            </a:r>
            <a:r>
              <a:rPr lang="zh-CN" altLang="en-US" sz="600" dirty="0">
                <a:solidFill>
                  <a:schemeClr val="tx1">
                    <a:lumMod val="50000"/>
                    <a:lumOff val="50000"/>
                  </a:schemeClr>
                </a:solidFill>
                <a:latin typeface="Arial" panose="02000000000000000000" pitchFamily="2" charset="-122"/>
                <a:ea typeface="方正兰亭黑简体" panose="02000000000000000000" pitchFamily="2" charset="-122"/>
              </a:rPr>
              <a:t> </a:t>
            </a:r>
            <a:r>
              <a:rPr lang="en-US" altLang="zh-CN" sz="600" dirty="0">
                <a:solidFill>
                  <a:schemeClr val="tx1">
                    <a:lumMod val="50000"/>
                    <a:lumOff val="50000"/>
                  </a:schemeClr>
                </a:solidFill>
              </a:rPr>
              <a:t>Optimize pixel arrangement using a pixel engine display technology, while achieving 4K display effects through digital algorithms.</a:t>
            </a:r>
          </a:p>
        </p:txBody>
      </p:sp>
      <p:sp>
        <p:nvSpPr>
          <p:cNvPr id="308" name="矩形 307">
            <a:extLst>
              <a:ext uri="{FF2B5EF4-FFF2-40B4-BE49-F238E27FC236}">
                <a16:creationId xmlns:a16="http://schemas.microsoft.com/office/drawing/2014/main" id="{39CFA2A8-8514-451B-A08A-8BDA919037AB}"/>
              </a:ext>
            </a:extLst>
          </p:cNvPr>
          <p:cNvSpPr/>
          <p:nvPr/>
        </p:nvSpPr>
        <p:spPr>
          <a:xfrm>
            <a:off x="660518" y="7172939"/>
            <a:ext cx="1396177" cy="107722"/>
          </a:xfrm>
          <a:prstGeom prst="rect">
            <a:avLst/>
          </a:prstGeom>
        </p:spPr>
        <p:txBody>
          <a:bodyPr wrap="square" lIns="0" tIns="0" rIns="0" bIns="0">
            <a:spAutoFit/>
          </a:bodyPr>
          <a:lstStyle/>
          <a:p>
            <a:r>
              <a:rPr sz="700" b="0" u="none" dirty="0"/>
              <a:t>Audio/Video input port (front)</a:t>
            </a:r>
          </a:p>
        </p:txBody>
      </p:sp>
      <p:sp>
        <p:nvSpPr>
          <p:cNvPr id="309" name="object 5">
            <a:extLst>
              <a:ext uri="{FF2B5EF4-FFF2-40B4-BE49-F238E27FC236}">
                <a16:creationId xmlns:a16="http://schemas.microsoft.com/office/drawing/2014/main" id="{0D00108E-76D0-4BFD-A786-431DCA10458E}"/>
              </a:ext>
            </a:extLst>
          </p:cNvPr>
          <p:cNvSpPr txBox="1"/>
          <p:nvPr/>
        </p:nvSpPr>
        <p:spPr>
          <a:xfrm>
            <a:off x="665233" y="7369161"/>
            <a:ext cx="12094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 x HDMI</a:t>
            </a:r>
          </a:p>
        </p:txBody>
      </p:sp>
      <p:sp>
        <p:nvSpPr>
          <p:cNvPr id="310" name="矩形 309">
            <a:extLst>
              <a:ext uri="{FF2B5EF4-FFF2-40B4-BE49-F238E27FC236}">
                <a16:creationId xmlns:a16="http://schemas.microsoft.com/office/drawing/2014/main" id="{E25B1379-7DCA-406B-9ACC-8758E4C0895D}"/>
              </a:ext>
            </a:extLst>
          </p:cNvPr>
          <p:cNvSpPr/>
          <p:nvPr/>
        </p:nvSpPr>
        <p:spPr>
          <a:xfrm>
            <a:off x="2233423" y="7172940"/>
            <a:ext cx="1054293" cy="107722"/>
          </a:xfrm>
          <a:prstGeom prst="rect">
            <a:avLst/>
          </a:prstGeom>
        </p:spPr>
        <p:txBody>
          <a:bodyPr wrap="square" lIns="0" tIns="0" rIns="0" bIns="0">
            <a:spAutoFit/>
          </a:bodyPr>
          <a:lstStyle/>
          <a:p>
            <a:r>
              <a:rPr sz="700" b="0" u="none" dirty="0"/>
              <a:t>Power supply port</a:t>
            </a:r>
          </a:p>
        </p:txBody>
      </p:sp>
      <p:sp>
        <p:nvSpPr>
          <p:cNvPr id="311" name="object 5">
            <a:extLst>
              <a:ext uri="{FF2B5EF4-FFF2-40B4-BE49-F238E27FC236}">
                <a16:creationId xmlns:a16="http://schemas.microsoft.com/office/drawing/2014/main" id="{7B6A35D5-E4A0-4155-BA32-A1A3C1BD52A9}"/>
              </a:ext>
            </a:extLst>
          </p:cNvPr>
          <p:cNvSpPr txBox="1"/>
          <p:nvPr/>
        </p:nvSpPr>
        <p:spPr>
          <a:xfrm>
            <a:off x="2221747" y="7373614"/>
            <a:ext cx="12094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 x power supply port</a:t>
            </a:r>
          </a:p>
        </p:txBody>
      </p:sp>
      <p:sp>
        <p:nvSpPr>
          <p:cNvPr id="312" name="object 23">
            <a:extLst>
              <a:ext uri="{FF2B5EF4-FFF2-40B4-BE49-F238E27FC236}">
                <a16:creationId xmlns:a16="http://schemas.microsoft.com/office/drawing/2014/main" id="{AB4E30CD-2DF8-4F27-BD91-C031589A83E9}"/>
              </a:ext>
            </a:extLst>
          </p:cNvPr>
          <p:cNvSpPr/>
          <p:nvPr/>
        </p:nvSpPr>
        <p:spPr>
          <a:xfrm>
            <a:off x="504686" y="7785761"/>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315" name="object 5">
            <a:extLst>
              <a:ext uri="{FF2B5EF4-FFF2-40B4-BE49-F238E27FC236}">
                <a16:creationId xmlns:a16="http://schemas.microsoft.com/office/drawing/2014/main" id="{CBF65B7C-AB26-45E6-B71D-CE9BF50AA363}"/>
              </a:ext>
            </a:extLst>
          </p:cNvPr>
          <p:cNvSpPr txBox="1"/>
          <p:nvPr/>
        </p:nvSpPr>
        <p:spPr>
          <a:xfrm>
            <a:off x="671384" y="7834992"/>
            <a:ext cx="1121301"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sz="700" b="0" u="none" dirty="0"/>
              <a:t>Dual-stream resolution</a:t>
            </a:r>
            <a:endParaRPr sz="700" dirty="0"/>
          </a:p>
        </p:txBody>
      </p:sp>
      <p:sp>
        <p:nvSpPr>
          <p:cNvPr id="316" name="object 5">
            <a:extLst>
              <a:ext uri="{FF2B5EF4-FFF2-40B4-BE49-F238E27FC236}">
                <a16:creationId xmlns:a16="http://schemas.microsoft.com/office/drawing/2014/main" id="{DC330C5F-D937-497B-8F2F-6A891EAC29CA}"/>
              </a:ext>
            </a:extLst>
          </p:cNvPr>
          <p:cNvSpPr txBox="1"/>
          <p:nvPr/>
        </p:nvSpPr>
        <p:spPr>
          <a:xfrm>
            <a:off x="3931922" y="7832451"/>
            <a:ext cx="857214" cy="107722"/>
          </a:xfrm>
          <a:prstGeom prst="rect">
            <a:avLst/>
          </a:prstGeom>
        </p:spPr>
        <p:txBody>
          <a:bodyPr vert="horz" wrap="square" lIns="0" tIns="0" rIns="0" bIns="0" rtlCol="0">
            <a:spAutoFit/>
          </a:bodyPr>
          <a:lstStyle/>
          <a:p>
            <a:pPr marL="12700">
              <a:lnSpc>
                <a:spcPct val="100000"/>
              </a:lnSpc>
              <a:spcBef>
                <a:spcPts val="100"/>
              </a:spcBef>
              <a:tabLst>
                <a:tab pos="882650" algn="l"/>
              </a:tabLst>
            </a:pPr>
            <a:r>
              <a:rPr sz="700" b="0" u="none"/>
              <a:t>Call bandwidth</a:t>
            </a:r>
            <a:endParaRPr sz="700" dirty="0">
              <a:latin typeface="Arial" panose="02000000000000000000" pitchFamily="2" charset="-122"/>
              <a:ea typeface="方正兰亭中黑简体" panose="02000000000000000000" pitchFamily="2" charset="-122"/>
            </a:endParaRPr>
          </a:p>
        </p:txBody>
      </p:sp>
      <p:sp>
        <p:nvSpPr>
          <p:cNvPr id="317" name="object 5">
            <a:extLst>
              <a:ext uri="{FF2B5EF4-FFF2-40B4-BE49-F238E27FC236}">
                <a16:creationId xmlns:a16="http://schemas.microsoft.com/office/drawing/2014/main" id="{C6DC6AEE-127D-4FD4-BD53-1435FF4FDD07}"/>
              </a:ext>
            </a:extLst>
          </p:cNvPr>
          <p:cNvSpPr txBox="1"/>
          <p:nvPr/>
        </p:nvSpPr>
        <p:spPr>
          <a:xfrm>
            <a:off x="645603" y="8021797"/>
            <a:ext cx="1411092"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4K 30 fps + 4K 30 fps</a:t>
            </a:r>
          </a:p>
        </p:txBody>
      </p:sp>
      <p:sp>
        <p:nvSpPr>
          <p:cNvPr id="318" name="object 5">
            <a:extLst>
              <a:ext uri="{FF2B5EF4-FFF2-40B4-BE49-F238E27FC236}">
                <a16:creationId xmlns:a16="http://schemas.microsoft.com/office/drawing/2014/main" id="{5DD34DF2-1003-47EE-B563-5F6EA547DCAD}"/>
              </a:ext>
            </a:extLst>
          </p:cNvPr>
          <p:cNvSpPr txBox="1"/>
          <p:nvPr/>
        </p:nvSpPr>
        <p:spPr>
          <a:xfrm>
            <a:off x="3927271" y="8021798"/>
            <a:ext cx="107184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64 kbit/s to 8 Mbit/s</a:t>
            </a:r>
          </a:p>
        </p:txBody>
      </p:sp>
      <p:sp>
        <p:nvSpPr>
          <p:cNvPr id="319" name="object 5">
            <a:extLst>
              <a:ext uri="{FF2B5EF4-FFF2-40B4-BE49-F238E27FC236}">
                <a16:creationId xmlns:a16="http://schemas.microsoft.com/office/drawing/2014/main" id="{ECD833CB-787E-4109-89E6-97CFDA2BC7B1}"/>
              </a:ext>
            </a:extLst>
          </p:cNvPr>
          <p:cNvSpPr txBox="1"/>
          <p:nvPr/>
        </p:nvSpPr>
        <p:spPr>
          <a:xfrm>
            <a:off x="2229231" y="7815571"/>
            <a:ext cx="1148217"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Double</a:t>
            </a:r>
            <a:r>
              <a:rPr lang="en-US" sz="700" b="0" u="none" dirty="0"/>
              <a:t>d</a:t>
            </a:r>
            <a:r>
              <a:rPr sz="700" b="0" u="none" dirty="0"/>
              <a:t> frame rate</a:t>
            </a:r>
            <a:endParaRPr lang="zh-CN" altLang="en-US" sz="700" baseline="30000" dirty="0">
              <a:latin typeface="Arial" panose="02000000000000000000" pitchFamily="2" charset="-122"/>
              <a:ea typeface="方正兰亭中黑简体" panose="02000000000000000000" pitchFamily="2" charset="-122"/>
            </a:endParaRPr>
          </a:p>
        </p:txBody>
      </p:sp>
      <p:sp>
        <p:nvSpPr>
          <p:cNvPr id="320" name="object 5">
            <a:extLst>
              <a:ext uri="{FF2B5EF4-FFF2-40B4-BE49-F238E27FC236}">
                <a16:creationId xmlns:a16="http://schemas.microsoft.com/office/drawing/2014/main" id="{B1D873ED-F029-4960-89F3-860D06C906E1}"/>
              </a:ext>
            </a:extLst>
          </p:cNvPr>
          <p:cNvSpPr txBox="1"/>
          <p:nvPr/>
        </p:nvSpPr>
        <p:spPr>
          <a:xfrm>
            <a:off x="2236420" y="8021798"/>
            <a:ext cx="9877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en-US" altLang="zh-CN" sz="700" dirty="0">
                <a:solidFill>
                  <a:srgbClr val="231F20"/>
                </a:solidFill>
              </a:rPr>
              <a:t>Supported (4K 60 fps)</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322" name="object 23">
            <a:extLst>
              <a:ext uri="{FF2B5EF4-FFF2-40B4-BE49-F238E27FC236}">
                <a16:creationId xmlns:a16="http://schemas.microsoft.com/office/drawing/2014/main" id="{82EE4971-F62E-41C9-A076-8C9C27257FAA}"/>
              </a:ext>
            </a:extLst>
          </p:cNvPr>
          <p:cNvSpPr/>
          <p:nvPr/>
        </p:nvSpPr>
        <p:spPr>
          <a:xfrm>
            <a:off x="501650" y="8193285"/>
            <a:ext cx="6550164" cy="671315"/>
          </a:xfrm>
          <a:prstGeom prst="rect">
            <a:avLst/>
          </a:prstGeom>
          <a:solidFill>
            <a:schemeClr val="accent1">
              <a:lumMod val="20000"/>
              <a:lumOff val="80000"/>
            </a:schemeClr>
          </a:solidFill>
        </p:spPr>
        <p:txBody>
          <a:bodyPr wrap="square" lIns="0" tIns="0" rIns="0" bIns="0" rtlCol="0"/>
          <a:lstStyle/>
          <a:p>
            <a:endParaRPr sz="1600"/>
          </a:p>
        </p:txBody>
      </p:sp>
      <p:sp>
        <p:nvSpPr>
          <p:cNvPr id="329" name="object 5">
            <a:extLst>
              <a:ext uri="{FF2B5EF4-FFF2-40B4-BE49-F238E27FC236}">
                <a16:creationId xmlns:a16="http://schemas.microsoft.com/office/drawing/2014/main" id="{A1B2FFAE-93EE-4C0E-947B-FE12AE4A8AB0}"/>
              </a:ext>
            </a:extLst>
          </p:cNvPr>
          <p:cNvSpPr txBox="1"/>
          <p:nvPr/>
        </p:nvSpPr>
        <p:spPr>
          <a:xfrm>
            <a:off x="669452" y="8447159"/>
            <a:ext cx="549234"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t>Feature</a:t>
            </a:r>
          </a:p>
        </p:txBody>
      </p:sp>
      <p:sp>
        <p:nvSpPr>
          <p:cNvPr id="351" name="object 5">
            <a:extLst>
              <a:ext uri="{FF2B5EF4-FFF2-40B4-BE49-F238E27FC236}">
                <a16:creationId xmlns:a16="http://schemas.microsoft.com/office/drawing/2014/main" id="{7CFE99FD-C01B-48A3-9E0D-CA2C9E11CA48}"/>
              </a:ext>
            </a:extLst>
          </p:cNvPr>
          <p:cNvSpPr txBox="1"/>
          <p:nvPr/>
        </p:nvSpPr>
        <p:spPr>
          <a:xfrm>
            <a:off x="674594" y="9024467"/>
            <a:ext cx="670511"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Security</a:t>
            </a:r>
          </a:p>
        </p:txBody>
      </p:sp>
      <p:sp>
        <p:nvSpPr>
          <p:cNvPr id="355" name="object 46">
            <a:extLst>
              <a:ext uri="{FF2B5EF4-FFF2-40B4-BE49-F238E27FC236}">
                <a16:creationId xmlns:a16="http://schemas.microsoft.com/office/drawing/2014/main" id="{33EACFCC-C412-46F0-BD4B-E9D66B0424BC}"/>
              </a:ext>
            </a:extLst>
          </p:cNvPr>
          <p:cNvSpPr txBox="1"/>
          <p:nvPr/>
        </p:nvSpPr>
        <p:spPr>
          <a:xfrm>
            <a:off x="2223396" y="8244248"/>
            <a:ext cx="1794109" cy="507831"/>
          </a:xfrm>
          <a:prstGeom prst="rect">
            <a:avLst/>
          </a:prstGeom>
        </p:spPr>
        <p:txBody>
          <a:bodyPr vert="horz" wrap="square" lIns="0" tIns="0" rIns="0" bIns="0" rtlCol="0">
            <a:spAutoFit/>
          </a:bodyPr>
          <a:lstStyle/>
          <a:p>
            <a:pPr marL="12700">
              <a:lnSpc>
                <a:spcPct val="100000"/>
              </a:lnSpc>
              <a:spcBef>
                <a:spcPts val="200"/>
              </a:spcBef>
            </a:pPr>
            <a:r>
              <a:rPr sz="700" b="0" u="none" dirty="0">
                <a:solidFill>
                  <a:srgbClr val="231F20"/>
                </a:solidFill>
              </a:rPr>
              <a:t>· </a:t>
            </a:r>
            <a:r>
              <a:rPr sz="700" b="0" u="none" dirty="0" err="1">
                <a:solidFill>
                  <a:srgbClr val="231F20"/>
                </a:solidFill>
              </a:rPr>
              <a:t>Multistream</a:t>
            </a:r>
            <a:r>
              <a:rPr sz="700" b="0" u="none" dirty="0">
                <a:solidFill>
                  <a:srgbClr val="231F20"/>
                </a:solidFill>
              </a:rPr>
              <a:t> meeting</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a:p>
            <a:pPr marL="12700">
              <a:lnSpc>
                <a:spcPct val="100000"/>
              </a:lnSpc>
              <a:spcBef>
                <a:spcPts val="200"/>
              </a:spcBef>
            </a:pPr>
            <a:r>
              <a:rPr sz="700" b="0" u="none" dirty="0">
                <a:solidFill>
                  <a:srgbClr val="231F20"/>
                </a:solidFill>
              </a:rPr>
              <a:t>· </a:t>
            </a:r>
            <a:r>
              <a:rPr sz="700" b="0" u="none" dirty="0" err="1">
                <a:solidFill>
                  <a:srgbClr val="231F20"/>
                </a:solidFill>
              </a:rPr>
              <a:t>SiteCall</a:t>
            </a:r>
            <a:endParaRPr sz="700" b="0" u="none" dirty="0">
              <a:solidFill>
                <a:srgbClr val="231F20"/>
              </a:solidFill>
            </a:endParaRPr>
          </a:p>
          <a:p>
            <a:pPr marL="12700">
              <a:spcBef>
                <a:spcPts val="200"/>
              </a:spcBef>
            </a:pPr>
            <a:r>
              <a:rPr sz="700" b="0" u="none" dirty="0">
                <a:solidFill>
                  <a:srgbClr val="231F20"/>
                </a:solidFill>
              </a:rPr>
              <a:t>· Meeting control via web or Touch</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a:p>
            <a:pPr marL="12700">
              <a:spcBef>
                <a:spcPts val="200"/>
              </a:spcBef>
            </a:pPr>
            <a:r>
              <a:rPr sz="700" b="0" u="none" dirty="0">
                <a:solidFill>
                  <a:srgbClr val="231F20"/>
                </a:solidFill>
              </a:rPr>
              <a:t>· Dual-band Wi-Fi (2.4 GHz and 5 GHz)</a:t>
            </a:r>
            <a:endParaRPr lang="zh-CN" altLang="en-US"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357" name="object 40">
            <a:extLst>
              <a:ext uri="{FF2B5EF4-FFF2-40B4-BE49-F238E27FC236}">
                <a16:creationId xmlns:a16="http://schemas.microsoft.com/office/drawing/2014/main" id="{59672F45-C554-43E5-96C8-37A595BA690D}"/>
              </a:ext>
            </a:extLst>
          </p:cNvPr>
          <p:cNvSpPr txBox="1"/>
          <p:nvPr/>
        </p:nvSpPr>
        <p:spPr>
          <a:xfrm>
            <a:off x="2249294" y="8940800"/>
            <a:ext cx="3891156" cy="323165"/>
          </a:xfrm>
          <a:prstGeom prst="rect">
            <a:avLst/>
          </a:prstGeom>
        </p:spPr>
        <p:txBody>
          <a:bodyPr vert="horz" wrap="square" lIns="0" tIns="0" rIns="0" bIns="0" rtlCol="0">
            <a:spAutoFit/>
          </a:bodyPr>
          <a:lstStyle/>
          <a:p>
            <a:pPr marL="12700"/>
            <a:r>
              <a:rPr sz="700" b="0" u="none" dirty="0">
                <a:solidFill>
                  <a:srgbClr val="231F20"/>
                </a:solidFill>
              </a:rPr>
              <a:t>H.235/TLS encryption for signaling and SRTP encryption for media</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a:p>
            <a:pPr marL="12700"/>
            <a:r>
              <a:rPr sz="700" b="0" u="none" dirty="0">
                <a:solidFill>
                  <a:srgbClr val="231F20"/>
                </a:solidFill>
              </a:rPr>
              <a:t>Meeting access password, meeting control password, and administrator password</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a:p>
            <a:pPr marL="12700" marR="862330"/>
            <a:r>
              <a:rPr sz="700" b="0" u="none" dirty="0">
                <a:solidFill>
                  <a:srgbClr val="231F20"/>
                </a:solidFill>
              </a:rPr>
              <a:t>Dual-stream encryption</a:t>
            </a:r>
            <a:endParaRPr lang="en-US" altLang="zh-CN" sz="700" dirty="0">
              <a:solidFill>
                <a:srgbClr val="231F20"/>
              </a:solidFill>
              <a:latin typeface="Arial" panose="02000000000000000000" pitchFamily="2" charset="-122"/>
              <a:ea typeface="方正兰亭黑简体" panose="02000000000000000000" pitchFamily="2" charset="-122"/>
              <a:cs typeface="方正兰亭黑简体"/>
            </a:endParaRPr>
          </a:p>
        </p:txBody>
      </p:sp>
      <p:sp>
        <p:nvSpPr>
          <p:cNvPr id="358" name="object 45">
            <a:extLst>
              <a:ext uri="{FF2B5EF4-FFF2-40B4-BE49-F238E27FC236}">
                <a16:creationId xmlns:a16="http://schemas.microsoft.com/office/drawing/2014/main" id="{0867FEA1-5507-4B6B-B528-F9818D6E62BB}"/>
              </a:ext>
            </a:extLst>
          </p:cNvPr>
          <p:cNvSpPr txBox="1"/>
          <p:nvPr/>
        </p:nvSpPr>
        <p:spPr>
          <a:xfrm>
            <a:off x="3913803" y="8243391"/>
            <a:ext cx="2499630" cy="615553"/>
          </a:xfrm>
          <a:prstGeom prst="rect">
            <a:avLst/>
          </a:prstGeom>
        </p:spPr>
        <p:txBody>
          <a:bodyPr vert="horz" wrap="square" lIns="0" tIns="0" rIns="0" bIns="0" rtlCol="0">
            <a:spAutoFit/>
          </a:bodyPr>
          <a:lstStyle/>
          <a:p>
            <a:pPr marL="12700">
              <a:lnSpc>
                <a:spcPct val="100000"/>
              </a:lnSpc>
              <a:spcBef>
                <a:spcPts val="200"/>
              </a:spcBef>
            </a:pPr>
            <a:r>
              <a:rPr sz="700" b="0" u="none" dirty="0">
                <a:solidFill>
                  <a:srgbClr val="231F20"/>
                </a:solidFill>
              </a:rPr>
              <a:t>· HD image snapshot (16:9 and 4:3)</a:t>
            </a:r>
          </a:p>
          <a:p>
            <a:pPr marL="12700">
              <a:lnSpc>
                <a:spcPct val="100000"/>
              </a:lnSpc>
              <a:spcBef>
                <a:spcPts val="200"/>
              </a:spcBef>
            </a:pPr>
            <a:r>
              <a:rPr sz="700" b="0" u="none" dirty="0">
                <a:solidFill>
                  <a:srgbClr val="231F20"/>
                </a:solidFill>
              </a:rPr>
              <a:t>· </a:t>
            </a:r>
            <a:r>
              <a:rPr sz="700" b="0" u="none" dirty="0" err="1">
                <a:solidFill>
                  <a:srgbClr val="231F20"/>
                </a:solidFill>
              </a:rPr>
              <a:t>PiP</a:t>
            </a:r>
            <a:r>
              <a:rPr sz="700" b="0" u="none" dirty="0">
                <a:solidFill>
                  <a:srgbClr val="231F20"/>
                </a:solidFill>
              </a:rPr>
              <a:t> (small window: 1/16 of the main window in size and adjustable position)</a:t>
            </a:r>
          </a:p>
          <a:p>
            <a:pPr marL="12700">
              <a:lnSpc>
                <a:spcPct val="100000"/>
              </a:lnSpc>
              <a:spcBef>
                <a:spcPts val="200"/>
              </a:spcBef>
            </a:pPr>
            <a:r>
              <a:rPr sz="700" b="0" u="none" dirty="0">
                <a:solidFill>
                  <a:srgbClr val="231F20"/>
                </a:solidFill>
              </a:rPr>
              <a:t>· LDAP address book</a:t>
            </a:r>
            <a:endParaRPr lang="en-US" sz="700" dirty="0">
              <a:solidFill>
                <a:srgbClr val="231F20"/>
              </a:solidFill>
              <a:latin typeface="Arial" panose="02000000000000000000" pitchFamily="2" charset="-122"/>
              <a:ea typeface="方正兰亭黑简体" panose="02000000000000000000" pitchFamily="2" charset="-122"/>
              <a:cs typeface="方正兰亭黑简体"/>
            </a:endParaRPr>
          </a:p>
          <a:p>
            <a:pPr marL="12700">
              <a:spcBef>
                <a:spcPts val="200"/>
              </a:spcBef>
            </a:pPr>
            <a:r>
              <a:rPr sz="700" b="0" u="none" dirty="0">
                <a:solidFill>
                  <a:srgbClr val="231F20"/>
                </a:solidFill>
              </a:rPr>
              <a:t>· Open APIs for third-party integration and development</a:t>
            </a:r>
          </a:p>
        </p:txBody>
      </p:sp>
      <p:cxnSp>
        <p:nvCxnSpPr>
          <p:cNvPr id="359" name="直接连接符 358">
            <a:extLst>
              <a:ext uri="{FF2B5EF4-FFF2-40B4-BE49-F238E27FC236}">
                <a16:creationId xmlns:a16="http://schemas.microsoft.com/office/drawing/2014/main" id="{764D42AD-3782-49EA-952F-42D5D4D1B24C}"/>
              </a:ext>
            </a:extLst>
          </p:cNvPr>
          <p:cNvCxnSpPr>
            <a:cxnSpLocks/>
          </p:cNvCxnSpPr>
          <p:nvPr/>
        </p:nvCxnSpPr>
        <p:spPr>
          <a:xfrm>
            <a:off x="533930" y="9321800"/>
            <a:ext cx="6516007" cy="0"/>
          </a:xfrm>
          <a:prstGeom prst="line">
            <a:avLst/>
          </a:prstGeom>
          <a:ln>
            <a:solidFill>
              <a:srgbClr val="B9CDE5"/>
            </a:solidFill>
          </a:ln>
        </p:spPr>
        <p:style>
          <a:lnRef idx="1">
            <a:schemeClr val="accent1"/>
          </a:lnRef>
          <a:fillRef idx="0">
            <a:schemeClr val="accent1"/>
          </a:fillRef>
          <a:effectRef idx="0">
            <a:schemeClr val="accent1"/>
          </a:effectRef>
          <a:fontRef idx="minor">
            <a:schemeClr val="tx1"/>
          </a:fontRef>
        </p:style>
      </p:cxnSp>
      <p:sp>
        <p:nvSpPr>
          <p:cNvPr id="142" name="object 5">
            <a:extLst>
              <a:ext uri="{FF2B5EF4-FFF2-40B4-BE49-F238E27FC236}">
                <a16:creationId xmlns:a16="http://schemas.microsoft.com/office/drawing/2014/main" id="{249D079E-6449-474A-97B6-98D96A43E203}"/>
              </a:ext>
            </a:extLst>
          </p:cNvPr>
          <p:cNvSpPr txBox="1"/>
          <p:nvPr/>
        </p:nvSpPr>
        <p:spPr>
          <a:xfrm>
            <a:off x="662755" y="2276862"/>
            <a:ext cx="1213382"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sz="700" b="0" u="none" dirty="0"/>
              <a:t>Max. power consumption </a:t>
            </a:r>
            <a:endParaRPr sz="700" dirty="0"/>
          </a:p>
        </p:txBody>
      </p:sp>
      <p:sp>
        <p:nvSpPr>
          <p:cNvPr id="143" name="object 36">
            <a:extLst>
              <a:ext uri="{FF2B5EF4-FFF2-40B4-BE49-F238E27FC236}">
                <a16:creationId xmlns:a16="http://schemas.microsoft.com/office/drawing/2014/main" id="{8BEF0EC0-9342-4C6F-9133-B397E2DCCAD5}"/>
              </a:ext>
            </a:extLst>
          </p:cNvPr>
          <p:cNvSpPr txBox="1"/>
          <p:nvPr/>
        </p:nvSpPr>
        <p:spPr>
          <a:xfrm>
            <a:off x="2246038" y="2273641"/>
            <a:ext cx="699546" cy="107722"/>
          </a:xfrm>
          <a:prstGeom prst="rect">
            <a:avLst/>
          </a:prstGeom>
        </p:spPr>
        <p:txBody>
          <a:bodyPr vert="horz" wrap="square" lIns="0" tIns="0" rIns="0" bIns="0" rtlCol="0">
            <a:spAutoFit/>
          </a:bodyPr>
          <a:lstStyle/>
          <a:p>
            <a:pPr>
              <a:lnSpc>
                <a:spcPct val="100000"/>
              </a:lnSpc>
              <a:spcBef>
                <a:spcPts val="200"/>
              </a:spcBef>
            </a:pPr>
            <a:r>
              <a:rPr sz="700" b="0" u="none" dirty="0">
                <a:solidFill>
                  <a:srgbClr val="231F20"/>
                </a:solidFill>
              </a:rPr>
              <a:t>1</a:t>
            </a:r>
            <a:r>
              <a:rPr lang="en-US" altLang="zh-CN" sz="700" b="0" u="none" dirty="0">
                <a:solidFill>
                  <a:srgbClr val="231F20"/>
                </a:solidFill>
              </a:rPr>
              <a:t>787</a:t>
            </a:r>
            <a:r>
              <a:rPr sz="700" b="0" u="none" dirty="0">
                <a:solidFill>
                  <a:srgbClr val="231F20"/>
                </a:solidFill>
              </a:rPr>
              <a:t> W</a:t>
            </a:r>
            <a:endParaRPr lang="en-US" sz="700"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p:txBody>
      </p:sp>
      <p:sp>
        <p:nvSpPr>
          <p:cNvPr id="145" name="object 36">
            <a:extLst>
              <a:ext uri="{FF2B5EF4-FFF2-40B4-BE49-F238E27FC236}">
                <a16:creationId xmlns:a16="http://schemas.microsoft.com/office/drawing/2014/main" id="{AC32385F-2A97-4AD1-B6A7-036BAF5C68FD}"/>
              </a:ext>
            </a:extLst>
          </p:cNvPr>
          <p:cNvSpPr txBox="1"/>
          <p:nvPr/>
        </p:nvSpPr>
        <p:spPr>
          <a:xfrm>
            <a:off x="3934503" y="2280578"/>
            <a:ext cx="1108374" cy="107722"/>
          </a:xfrm>
          <a:prstGeom prst="rect">
            <a:avLst/>
          </a:prstGeom>
        </p:spPr>
        <p:txBody>
          <a:bodyPr vert="horz" wrap="square" lIns="0" tIns="0" rIns="0" bIns="0" rtlCol="0">
            <a:spAutoFit/>
          </a:bodyPr>
          <a:lstStyle/>
          <a:p>
            <a:pPr>
              <a:lnSpc>
                <a:spcPct val="100000"/>
              </a:lnSpc>
              <a:spcBef>
                <a:spcPts val="200"/>
              </a:spcBef>
            </a:pPr>
            <a:r>
              <a:rPr sz="700" b="0" u="none" dirty="0">
                <a:solidFill>
                  <a:srgbClr val="231F20"/>
                </a:solidFill>
              </a:rPr>
              <a:t>1</a:t>
            </a:r>
            <a:r>
              <a:rPr lang="en-US" altLang="zh-CN" sz="700" b="0" u="none" dirty="0">
                <a:solidFill>
                  <a:srgbClr val="231F20"/>
                </a:solidFill>
              </a:rPr>
              <a:t>808</a:t>
            </a:r>
            <a:r>
              <a:rPr sz="700" b="0" u="none" dirty="0">
                <a:solidFill>
                  <a:srgbClr val="231F20"/>
                </a:solidFill>
              </a:rPr>
              <a:t> W</a:t>
            </a:r>
            <a:endParaRPr lang="en-US" sz="700"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p:txBody>
      </p:sp>
      <p:sp>
        <p:nvSpPr>
          <p:cNvPr id="122" name="矩形 121">
            <a:extLst>
              <a:ext uri="{FF2B5EF4-FFF2-40B4-BE49-F238E27FC236}">
                <a16:creationId xmlns:a16="http://schemas.microsoft.com/office/drawing/2014/main" id="{0FAEB382-3722-48CC-B100-EB5F8D95B938}"/>
              </a:ext>
            </a:extLst>
          </p:cNvPr>
          <p:cNvSpPr/>
          <p:nvPr/>
        </p:nvSpPr>
        <p:spPr>
          <a:xfrm>
            <a:off x="660469" y="2070815"/>
            <a:ext cx="779882" cy="107722"/>
          </a:xfrm>
          <a:prstGeom prst="rect">
            <a:avLst/>
          </a:prstGeom>
        </p:spPr>
        <p:txBody>
          <a:bodyPr wrap="square" lIns="0" tIns="0" rIns="0" bIns="0">
            <a:spAutoFit/>
          </a:bodyPr>
          <a:lstStyle/>
          <a:p>
            <a:r>
              <a:rPr lang="en-US" altLang="zh-CN" sz="700" dirty="0"/>
              <a:t>P</a:t>
            </a:r>
            <a:r>
              <a:rPr lang="en-US" sz="700" dirty="0"/>
              <a:t>ixel density</a:t>
            </a:r>
            <a:endParaRPr sz="700" b="0" u="none" dirty="0"/>
          </a:p>
        </p:txBody>
      </p:sp>
      <p:sp>
        <p:nvSpPr>
          <p:cNvPr id="123" name="object 5">
            <a:extLst>
              <a:ext uri="{FF2B5EF4-FFF2-40B4-BE49-F238E27FC236}">
                <a16:creationId xmlns:a16="http://schemas.microsoft.com/office/drawing/2014/main" id="{29E36E40-5165-489A-AAD1-473B254CB9E4}"/>
              </a:ext>
            </a:extLst>
          </p:cNvPr>
          <p:cNvSpPr txBox="1"/>
          <p:nvPr/>
        </p:nvSpPr>
        <p:spPr>
          <a:xfrm>
            <a:off x="2235235" y="2055880"/>
            <a:ext cx="12094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en-US" altLang="zh-CN" sz="700" b="0" u="none" dirty="0">
                <a:solidFill>
                  <a:srgbClr val="231F20"/>
                </a:solidFill>
              </a:rPr>
              <a:t>16 </a:t>
            </a:r>
            <a:r>
              <a:rPr lang="en-US" altLang="zh-CN" sz="700" b="0" u="none" dirty="0" err="1">
                <a:solidFill>
                  <a:srgbClr val="231F20"/>
                </a:solidFill>
              </a:rPr>
              <a:t>ppi</a:t>
            </a:r>
            <a:endParaRPr sz="700" b="0" u="none" dirty="0">
              <a:solidFill>
                <a:srgbClr val="231F20"/>
              </a:solidFill>
            </a:endParaRPr>
          </a:p>
        </p:txBody>
      </p:sp>
      <p:sp>
        <p:nvSpPr>
          <p:cNvPr id="124" name="object 15">
            <a:extLst>
              <a:ext uri="{FF2B5EF4-FFF2-40B4-BE49-F238E27FC236}">
                <a16:creationId xmlns:a16="http://schemas.microsoft.com/office/drawing/2014/main" id="{FB2D0D1D-DB74-4525-863C-89576E3C8870}"/>
              </a:ext>
            </a:extLst>
          </p:cNvPr>
          <p:cNvSpPr txBox="1"/>
          <p:nvPr/>
        </p:nvSpPr>
        <p:spPr>
          <a:xfrm>
            <a:off x="501650" y="624495"/>
            <a:ext cx="2383411" cy="228268"/>
          </a:xfrm>
          <a:prstGeom prst="rect">
            <a:avLst/>
          </a:prstGeom>
        </p:spPr>
        <p:txBody>
          <a:bodyPr vert="horz" wrap="square" lIns="0" tIns="12700" rIns="0" bIns="0" rtlCol="0">
            <a:spAutoFit/>
          </a:bodyPr>
          <a:lstStyle/>
          <a:p>
            <a:pPr marL="12700">
              <a:lnSpc>
                <a:spcPct val="100000"/>
              </a:lnSpc>
              <a:spcBef>
                <a:spcPts val="100"/>
              </a:spcBef>
            </a:pPr>
            <a:r>
              <a:rPr sz="1400" b="1" u="none" dirty="0"/>
              <a:t>Technical Specifications</a:t>
            </a:r>
            <a:endParaRPr sz="1400" b="1" dirty="0">
              <a:latin typeface="Arial" panose="02000000000000000000" pitchFamily="2" charset="-122"/>
              <a:ea typeface="方正兰亭黑简体" panose="02000000000000000000" pitchFamily="2" charset="-122"/>
              <a:cs typeface="Arial Unicode MS"/>
            </a:endParaRPr>
          </a:p>
        </p:txBody>
      </p:sp>
      <p:cxnSp>
        <p:nvCxnSpPr>
          <p:cNvPr id="125" name="直接连接符 124">
            <a:extLst>
              <a:ext uri="{FF2B5EF4-FFF2-40B4-BE49-F238E27FC236}">
                <a16:creationId xmlns:a16="http://schemas.microsoft.com/office/drawing/2014/main" id="{7F3A7B7D-D87A-42CC-9ADE-C50CF1EF0348}"/>
              </a:ext>
            </a:extLst>
          </p:cNvPr>
          <p:cNvCxnSpPr>
            <a:cxnSpLocks/>
          </p:cNvCxnSpPr>
          <p:nvPr/>
        </p:nvCxnSpPr>
        <p:spPr>
          <a:xfrm>
            <a:off x="546405" y="944373"/>
            <a:ext cx="6493882" cy="0"/>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6" name="矩形 125">
            <a:extLst>
              <a:ext uri="{FF2B5EF4-FFF2-40B4-BE49-F238E27FC236}">
                <a16:creationId xmlns:a16="http://schemas.microsoft.com/office/drawing/2014/main" id="{3AE6AAF5-ABA5-4F0A-B46C-2DCC38500CA3}"/>
              </a:ext>
            </a:extLst>
          </p:cNvPr>
          <p:cNvSpPr/>
          <p:nvPr/>
        </p:nvSpPr>
        <p:spPr>
          <a:xfrm>
            <a:off x="513872" y="893914"/>
            <a:ext cx="21554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C00000"/>
              </a:solidFill>
            </a:endParaRPr>
          </a:p>
        </p:txBody>
      </p:sp>
      <p:pic>
        <p:nvPicPr>
          <p:cNvPr id="129" name="图片 128">
            <a:extLst>
              <a:ext uri="{FF2B5EF4-FFF2-40B4-BE49-F238E27FC236}">
                <a16:creationId xmlns:a16="http://schemas.microsoft.com/office/drawing/2014/main" id="{CC38CE8D-0615-4232-9263-5E6A9AC8D4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193" t="9056" r="23362" b="8699"/>
          <a:stretch/>
        </p:blipFill>
        <p:spPr>
          <a:xfrm>
            <a:off x="6190642" y="1520983"/>
            <a:ext cx="806081" cy="658806"/>
          </a:xfrm>
          <a:prstGeom prst="rect">
            <a:avLst/>
          </a:prstGeom>
        </p:spPr>
      </p:pic>
      <p:pic>
        <p:nvPicPr>
          <p:cNvPr id="3" name="图片 2">
            <a:extLst>
              <a:ext uri="{FF2B5EF4-FFF2-40B4-BE49-F238E27FC236}">
                <a16:creationId xmlns:a16="http://schemas.microsoft.com/office/drawing/2014/main" id="{28D77005-AAC1-4F31-A3F3-ABC085EC87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5419" y="1528104"/>
            <a:ext cx="931451" cy="523475"/>
          </a:xfrm>
          <a:prstGeom prst="rect">
            <a:avLst/>
          </a:prstGeom>
        </p:spPr>
      </p:pic>
      <p:grpSp>
        <p:nvGrpSpPr>
          <p:cNvPr id="130" name="组合 129">
            <a:extLst>
              <a:ext uri="{FF2B5EF4-FFF2-40B4-BE49-F238E27FC236}">
                <a16:creationId xmlns:a16="http://schemas.microsoft.com/office/drawing/2014/main" id="{D4C5ADE3-2DEE-4147-8693-533576A88D68}"/>
              </a:ext>
            </a:extLst>
          </p:cNvPr>
          <p:cNvGrpSpPr/>
          <p:nvPr/>
        </p:nvGrpSpPr>
        <p:grpSpPr>
          <a:xfrm>
            <a:off x="508926" y="5822926"/>
            <a:ext cx="6550164" cy="245150"/>
            <a:chOff x="654050" y="1280230"/>
            <a:chExt cx="6190036" cy="245150"/>
          </a:xfrm>
          <a:solidFill>
            <a:schemeClr val="tx1">
              <a:lumMod val="75000"/>
              <a:lumOff val="25000"/>
            </a:schemeClr>
          </a:solidFill>
        </p:grpSpPr>
        <p:sp>
          <p:nvSpPr>
            <p:cNvPr id="153" name="object 23">
              <a:extLst>
                <a:ext uri="{FF2B5EF4-FFF2-40B4-BE49-F238E27FC236}">
                  <a16:creationId xmlns:a16="http://schemas.microsoft.com/office/drawing/2014/main" id="{8AE79F39-BAFD-4B34-8B89-DD1BCA642315}"/>
                </a:ext>
              </a:extLst>
            </p:cNvPr>
            <p:cNvSpPr/>
            <p:nvPr/>
          </p:nvSpPr>
          <p:spPr>
            <a:xfrm>
              <a:off x="654050" y="1280230"/>
              <a:ext cx="6190036" cy="245150"/>
            </a:xfrm>
            <a:prstGeom prst="rect">
              <a:avLst/>
            </a:prstGeom>
            <a:grpFill/>
          </p:spPr>
          <p:txBody>
            <a:bodyPr wrap="square" lIns="0" tIns="0" rIns="0" bIns="0" rtlCol="0"/>
            <a:lstStyle/>
            <a:p>
              <a:endParaRPr sz="1600"/>
            </a:p>
          </p:txBody>
        </p:sp>
        <p:sp>
          <p:nvSpPr>
            <p:cNvPr id="154" name="矩形 153">
              <a:extLst>
                <a:ext uri="{FF2B5EF4-FFF2-40B4-BE49-F238E27FC236}">
                  <a16:creationId xmlns:a16="http://schemas.microsoft.com/office/drawing/2014/main" id="{6DEB1D1E-E940-4E57-A3E4-CC7ECEEB20D7}"/>
                </a:ext>
              </a:extLst>
            </p:cNvPr>
            <p:cNvSpPr/>
            <p:nvPr/>
          </p:nvSpPr>
          <p:spPr>
            <a:xfrm>
              <a:off x="726028" y="1286615"/>
              <a:ext cx="1265219" cy="230832"/>
            </a:xfrm>
            <a:prstGeom prst="rect">
              <a:avLst/>
            </a:prstGeom>
            <a:noFill/>
          </p:spPr>
          <p:txBody>
            <a:bodyPr wrap="none">
              <a:spAutoFit/>
            </a:bodyPr>
            <a:lstStyle/>
            <a:p>
              <a:r>
                <a:rPr sz="900" b="0" u="none">
                  <a:solidFill>
                    <a:schemeClr val="bg1"/>
                  </a:solidFill>
                </a:rPr>
                <a:t>Physical specifications</a:t>
              </a:r>
            </a:p>
          </p:txBody>
        </p:sp>
      </p:grpSp>
      <p:sp>
        <p:nvSpPr>
          <p:cNvPr id="156" name="object 23">
            <a:extLst>
              <a:ext uri="{FF2B5EF4-FFF2-40B4-BE49-F238E27FC236}">
                <a16:creationId xmlns:a16="http://schemas.microsoft.com/office/drawing/2014/main" id="{A90B2978-AA11-40CA-94B5-72AAF681364D}"/>
              </a:ext>
            </a:extLst>
          </p:cNvPr>
          <p:cNvSpPr/>
          <p:nvPr/>
        </p:nvSpPr>
        <p:spPr>
          <a:xfrm>
            <a:off x="508926" y="6063104"/>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157" name="object 5">
            <a:extLst>
              <a:ext uri="{FF2B5EF4-FFF2-40B4-BE49-F238E27FC236}">
                <a16:creationId xmlns:a16="http://schemas.microsoft.com/office/drawing/2014/main" id="{CBD44638-13BF-4FAD-B960-F77DF7A79927}"/>
              </a:ext>
            </a:extLst>
          </p:cNvPr>
          <p:cNvSpPr txBox="1"/>
          <p:nvPr/>
        </p:nvSpPr>
        <p:spPr>
          <a:xfrm>
            <a:off x="661188" y="6102056"/>
            <a:ext cx="1593061"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sz="700" b="0" u="none"/>
              <a:t>Dimensions (H x W x D; rolling stand)</a:t>
            </a:r>
          </a:p>
        </p:txBody>
      </p:sp>
      <p:sp>
        <p:nvSpPr>
          <p:cNvPr id="158" name="object 5">
            <a:extLst>
              <a:ext uri="{FF2B5EF4-FFF2-40B4-BE49-F238E27FC236}">
                <a16:creationId xmlns:a16="http://schemas.microsoft.com/office/drawing/2014/main" id="{0D7BB9E3-9E6F-4554-A460-17569D9A0A38}"/>
              </a:ext>
            </a:extLst>
          </p:cNvPr>
          <p:cNvSpPr txBox="1"/>
          <p:nvPr/>
        </p:nvSpPr>
        <p:spPr>
          <a:xfrm>
            <a:off x="2235296" y="6045200"/>
            <a:ext cx="1542954" cy="215444"/>
          </a:xfrm>
          <a:prstGeom prst="rect">
            <a:avLst/>
          </a:prstGeom>
        </p:spPr>
        <p:txBody>
          <a:bodyPr vert="horz" wrap="square" lIns="0" tIns="0" rIns="0" bIns="0" rtlCol="0">
            <a:spAutoFit/>
          </a:bodyPr>
          <a:lstStyle/>
          <a:p>
            <a:pPr marL="12700">
              <a:lnSpc>
                <a:spcPct val="100000"/>
              </a:lnSpc>
              <a:spcBef>
                <a:spcPts val="100"/>
              </a:spcBef>
              <a:tabLst>
                <a:tab pos="882650" algn="l"/>
              </a:tabLst>
            </a:pPr>
            <a:r>
              <a:rPr sz="700" b="0" u="none" dirty="0"/>
              <a:t>Dimensions (H x W x D; wall-mounted bracket)</a:t>
            </a:r>
          </a:p>
        </p:txBody>
      </p:sp>
      <p:sp>
        <p:nvSpPr>
          <p:cNvPr id="166" name="object 5">
            <a:extLst>
              <a:ext uri="{FF2B5EF4-FFF2-40B4-BE49-F238E27FC236}">
                <a16:creationId xmlns:a16="http://schemas.microsoft.com/office/drawing/2014/main" id="{5B6DF641-F751-49D9-8A2D-AA0A1C345E8F}"/>
              </a:ext>
            </a:extLst>
          </p:cNvPr>
          <p:cNvSpPr txBox="1"/>
          <p:nvPr/>
        </p:nvSpPr>
        <p:spPr>
          <a:xfrm>
            <a:off x="5465640" y="6096068"/>
            <a:ext cx="1073829"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Gross weight (display)</a:t>
            </a:r>
            <a:endParaRPr sz="700" dirty="0">
              <a:latin typeface="Arial" panose="02000000000000000000" pitchFamily="2" charset="-122"/>
              <a:ea typeface="方正兰亭中黑简体" panose="02000000000000000000" pitchFamily="2" charset="-122"/>
            </a:endParaRPr>
          </a:p>
        </p:txBody>
      </p:sp>
      <p:sp>
        <p:nvSpPr>
          <p:cNvPr id="169" name="object 5">
            <a:extLst>
              <a:ext uri="{FF2B5EF4-FFF2-40B4-BE49-F238E27FC236}">
                <a16:creationId xmlns:a16="http://schemas.microsoft.com/office/drawing/2014/main" id="{829C742D-63CE-44B8-BA7B-BC40319E0509}"/>
              </a:ext>
            </a:extLst>
          </p:cNvPr>
          <p:cNvSpPr txBox="1"/>
          <p:nvPr/>
        </p:nvSpPr>
        <p:spPr>
          <a:xfrm>
            <a:off x="3922274" y="6045200"/>
            <a:ext cx="1303775" cy="228268"/>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t>Net weight (with rolling stand/wall-mounted bracket)</a:t>
            </a:r>
          </a:p>
        </p:txBody>
      </p:sp>
      <p:sp>
        <p:nvSpPr>
          <p:cNvPr id="170" name="object 5">
            <a:extLst>
              <a:ext uri="{FF2B5EF4-FFF2-40B4-BE49-F238E27FC236}">
                <a16:creationId xmlns:a16="http://schemas.microsoft.com/office/drawing/2014/main" id="{FE62EEFC-5C71-4EAC-82F7-316FC027281C}"/>
              </a:ext>
            </a:extLst>
          </p:cNvPr>
          <p:cNvSpPr txBox="1"/>
          <p:nvPr/>
        </p:nvSpPr>
        <p:spPr>
          <a:xfrm>
            <a:off x="5465641" y="6298384"/>
            <a:ext cx="112886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4</a:t>
            </a:r>
            <a:r>
              <a:rPr lang="en-US" altLang="zh-CN" sz="700" b="0" u="none" dirty="0">
                <a:solidFill>
                  <a:srgbClr val="231F20"/>
                </a:solidFill>
              </a:rPr>
              <a:t>40</a:t>
            </a:r>
            <a:r>
              <a:rPr sz="700" b="0" u="none" dirty="0">
                <a:solidFill>
                  <a:srgbClr val="231F20"/>
                </a:solidFill>
              </a:rPr>
              <a:t> kg</a:t>
            </a:r>
          </a:p>
        </p:txBody>
      </p:sp>
      <p:sp>
        <p:nvSpPr>
          <p:cNvPr id="184" name="object 5">
            <a:extLst>
              <a:ext uri="{FF2B5EF4-FFF2-40B4-BE49-F238E27FC236}">
                <a16:creationId xmlns:a16="http://schemas.microsoft.com/office/drawing/2014/main" id="{3B616B4E-E750-46F3-8F86-F25E0E2A5E18}"/>
              </a:ext>
            </a:extLst>
          </p:cNvPr>
          <p:cNvSpPr txBox="1"/>
          <p:nvPr/>
        </p:nvSpPr>
        <p:spPr>
          <a:xfrm>
            <a:off x="654034" y="6298495"/>
            <a:ext cx="1447816"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en-US" altLang="zh-CN" sz="700" b="0" u="none" dirty="0">
                <a:solidFill>
                  <a:srgbClr val="231F20"/>
                </a:solidFill>
              </a:rPr>
              <a:t>2564</a:t>
            </a:r>
            <a:r>
              <a:rPr sz="700" b="0" u="none" dirty="0">
                <a:solidFill>
                  <a:srgbClr val="231F20"/>
                </a:solidFill>
              </a:rPr>
              <a:t> mm x 3054 mm x 1034 mm</a:t>
            </a:r>
          </a:p>
        </p:txBody>
      </p:sp>
      <p:sp>
        <p:nvSpPr>
          <p:cNvPr id="185" name="object 5">
            <a:extLst>
              <a:ext uri="{FF2B5EF4-FFF2-40B4-BE49-F238E27FC236}">
                <a16:creationId xmlns:a16="http://schemas.microsoft.com/office/drawing/2014/main" id="{9DC0529E-B9D1-4A37-9DE5-559E75973DDA}"/>
              </a:ext>
            </a:extLst>
          </p:cNvPr>
          <p:cNvSpPr txBox="1"/>
          <p:nvPr/>
        </p:nvSpPr>
        <p:spPr>
          <a:xfrm>
            <a:off x="2230229" y="6294061"/>
            <a:ext cx="1626790"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1888 mm x 3054 mm x 147 mm</a:t>
            </a:r>
          </a:p>
        </p:txBody>
      </p:sp>
      <p:sp>
        <p:nvSpPr>
          <p:cNvPr id="189" name="object 5">
            <a:extLst>
              <a:ext uri="{FF2B5EF4-FFF2-40B4-BE49-F238E27FC236}">
                <a16:creationId xmlns:a16="http://schemas.microsoft.com/office/drawing/2014/main" id="{415F79A8-D52F-48DD-B7AC-9F0B9F45BE8F}"/>
              </a:ext>
            </a:extLst>
          </p:cNvPr>
          <p:cNvSpPr txBox="1"/>
          <p:nvPr/>
        </p:nvSpPr>
        <p:spPr>
          <a:xfrm>
            <a:off x="3925290" y="6299176"/>
            <a:ext cx="1073829"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2</a:t>
            </a:r>
            <a:r>
              <a:rPr lang="en-US" altLang="zh-CN" sz="700" b="0" u="none" dirty="0">
                <a:solidFill>
                  <a:srgbClr val="231F20"/>
                </a:solidFill>
              </a:rPr>
              <a:t>47.5</a:t>
            </a:r>
            <a:r>
              <a:rPr sz="700" b="0" u="none" dirty="0">
                <a:solidFill>
                  <a:srgbClr val="231F20"/>
                </a:solidFill>
              </a:rPr>
              <a:t> kg/</a:t>
            </a:r>
            <a:r>
              <a:rPr lang="en-US" altLang="zh-CN" sz="700" b="0" u="none" dirty="0">
                <a:solidFill>
                  <a:srgbClr val="231F20"/>
                </a:solidFill>
              </a:rPr>
              <a:t>221</a:t>
            </a:r>
            <a:r>
              <a:rPr sz="700" b="0" u="none" dirty="0">
                <a:solidFill>
                  <a:srgbClr val="231F20"/>
                </a:solidFill>
              </a:rPr>
              <a:t> kg</a:t>
            </a:r>
          </a:p>
        </p:txBody>
      </p:sp>
      <p:sp>
        <p:nvSpPr>
          <p:cNvPr id="201" name="object 23">
            <a:extLst>
              <a:ext uri="{FF2B5EF4-FFF2-40B4-BE49-F238E27FC236}">
                <a16:creationId xmlns:a16="http://schemas.microsoft.com/office/drawing/2014/main" id="{52C1D16E-7338-41CD-9185-93226CCB82B8}"/>
              </a:ext>
            </a:extLst>
          </p:cNvPr>
          <p:cNvSpPr/>
          <p:nvPr/>
        </p:nvSpPr>
        <p:spPr>
          <a:xfrm>
            <a:off x="507446" y="6463559"/>
            <a:ext cx="6550164" cy="202695"/>
          </a:xfrm>
          <a:prstGeom prst="rect">
            <a:avLst/>
          </a:prstGeom>
          <a:solidFill>
            <a:schemeClr val="accent1">
              <a:lumMod val="20000"/>
              <a:lumOff val="80000"/>
            </a:schemeClr>
          </a:solidFill>
        </p:spPr>
        <p:txBody>
          <a:bodyPr wrap="square" lIns="0" tIns="0" rIns="0" bIns="0" rtlCol="0"/>
          <a:lstStyle/>
          <a:p>
            <a:endParaRPr sz="1600"/>
          </a:p>
        </p:txBody>
      </p:sp>
      <p:sp>
        <p:nvSpPr>
          <p:cNvPr id="203" name="object 5">
            <a:extLst>
              <a:ext uri="{FF2B5EF4-FFF2-40B4-BE49-F238E27FC236}">
                <a16:creationId xmlns:a16="http://schemas.microsoft.com/office/drawing/2014/main" id="{ACC8DF7F-7568-4ACB-85EE-337D14EDB0B7}"/>
              </a:ext>
            </a:extLst>
          </p:cNvPr>
          <p:cNvSpPr txBox="1"/>
          <p:nvPr/>
        </p:nvSpPr>
        <p:spPr>
          <a:xfrm>
            <a:off x="659708" y="6502511"/>
            <a:ext cx="1593061"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sz="700" b="0" u="none"/>
              <a:t>Power supply</a:t>
            </a:r>
          </a:p>
        </p:txBody>
      </p:sp>
      <p:sp>
        <p:nvSpPr>
          <p:cNvPr id="204" name="object 5">
            <a:extLst>
              <a:ext uri="{FF2B5EF4-FFF2-40B4-BE49-F238E27FC236}">
                <a16:creationId xmlns:a16="http://schemas.microsoft.com/office/drawing/2014/main" id="{70099174-B00D-46F7-8229-3EDD1D48E9CE}"/>
              </a:ext>
            </a:extLst>
          </p:cNvPr>
          <p:cNvSpPr txBox="1"/>
          <p:nvPr/>
        </p:nvSpPr>
        <p:spPr>
          <a:xfrm>
            <a:off x="2233816" y="6505021"/>
            <a:ext cx="1542954" cy="107722"/>
          </a:xfrm>
          <a:prstGeom prst="rect">
            <a:avLst/>
          </a:prstGeom>
        </p:spPr>
        <p:txBody>
          <a:bodyPr vert="horz" wrap="square" lIns="0" tIns="0" rIns="0" bIns="0" rtlCol="0">
            <a:spAutoFit/>
          </a:bodyPr>
          <a:lstStyle/>
          <a:p>
            <a:pPr marL="12700">
              <a:lnSpc>
                <a:spcPct val="100000"/>
              </a:lnSpc>
              <a:spcBef>
                <a:spcPts val="100"/>
              </a:spcBef>
              <a:tabLst>
                <a:tab pos="882650" algn="l"/>
              </a:tabLst>
            </a:pPr>
            <a:r>
              <a:rPr sz="700" b="0" u="none"/>
              <a:t>Operating/Storage temperature</a:t>
            </a:r>
          </a:p>
        </p:txBody>
      </p:sp>
      <p:sp>
        <p:nvSpPr>
          <p:cNvPr id="206" name="object 5">
            <a:extLst>
              <a:ext uri="{FF2B5EF4-FFF2-40B4-BE49-F238E27FC236}">
                <a16:creationId xmlns:a16="http://schemas.microsoft.com/office/drawing/2014/main" id="{787D9753-BDA1-40AB-A8C5-A4EB3537A478}"/>
              </a:ext>
            </a:extLst>
          </p:cNvPr>
          <p:cNvSpPr txBox="1"/>
          <p:nvPr/>
        </p:nvSpPr>
        <p:spPr>
          <a:xfrm>
            <a:off x="3920794" y="6496938"/>
            <a:ext cx="1303775"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t>Operating/Storage humidity</a:t>
            </a:r>
          </a:p>
        </p:txBody>
      </p:sp>
      <p:sp>
        <p:nvSpPr>
          <p:cNvPr id="207" name="object 5">
            <a:extLst>
              <a:ext uri="{FF2B5EF4-FFF2-40B4-BE49-F238E27FC236}">
                <a16:creationId xmlns:a16="http://schemas.microsoft.com/office/drawing/2014/main" id="{CC179D0E-528F-421F-BE12-353B634D96EF}"/>
              </a:ext>
            </a:extLst>
          </p:cNvPr>
          <p:cNvSpPr txBox="1"/>
          <p:nvPr/>
        </p:nvSpPr>
        <p:spPr>
          <a:xfrm>
            <a:off x="659577" y="6704713"/>
            <a:ext cx="1447816"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100 V AC to 240 V AC, 50/60 Hz</a:t>
            </a:r>
          </a:p>
        </p:txBody>
      </p:sp>
      <p:sp>
        <p:nvSpPr>
          <p:cNvPr id="208" name="object 5">
            <a:extLst>
              <a:ext uri="{FF2B5EF4-FFF2-40B4-BE49-F238E27FC236}">
                <a16:creationId xmlns:a16="http://schemas.microsoft.com/office/drawing/2014/main" id="{5AACFAAB-A361-42DE-B0FF-8BFB59F3BA75}"/>
              </a:ext>
            </a:extLst>
          </p:cNvPr>
          <p:cNvSpPr txBox="1"/>
          <p:nvPr/>
        </p:nvSpPr>
        <p:spPr>
          <a:xfrm>
            <a:off x="3927880" y="6708728"/>
            <a:ext cx="1447816"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a:solidFill>
                  <a:srgbClr val="231F20"/>
                </a:solidFill>
              </a:rPr>
              <a:t>10% to 80%RH/10% to 80%RH</a:t>
            </a:r>
          </a:p>
        </p:txBody>
      </p:sp>
      <p:sp>
        <p:nvSpPr>
          <p:cNvPr id="209" name="object 5">
            <a:extLst>
              <a:ext uri="{FF2B5EF4-FFF2-40B4-BE49-F238E27FC236}">
                <a16:creationId xmlns:a16="http://schemas.microsoft.com/office/drawing/2014/main" id="{8DAF73D9-FA04-4B6F-8A70-C89AF144891D}"/>
              </a:ext>
            </a:extLst>
          </p:cNvPr>
          <p:cNvSpPr txBox="1"/>
          <p:nvPr/>
        </p:nvSpPr>
        <p:spPr>
          <a:xfrm>
            <a:off x="2252769" y="6708114"/>
            <a:ext cx="1447816"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00" b="0" u="none" dirty="0">
                <a:solidFill>
                  <a:srgbClr val="231F20"/>
                </a:solidFill>
              </a:rPr>
              <a:t>–10℃ t</a:t>
            </a:r>
            <a:r>
              <a:rPr lang="en-US" altLang="zh-CN" sz="700" b="0" u="none" dirty="0">
                <a:solidFill>
                  <a:srgbClr val="231F20"/>
                </a:solidFill>
              </a:rPr>
              <a:t>o</a:t>
            </a:r>
            <a:r>
              <a:rPr sz="700" b="0" u="none" dirty="0">
                <a:solidFill>
                  <a:srgbClr val="231F20"/>
                </a:solidFill>
              </a:rPr>
              <a:t> +</a:t>
            </a:r>
            <a:r>
              <a:rPr lang="en-US" altLang="zh-CN" sz="700" b="0" u="none" dirty="0">
                <a:solidFill>
                  <a:srgbClr val="231F20"/>
                </a:solidFill>
              </a:rPr>
              <a:t>5</a:t>
            </a:r>
            <a:r>
              <a:rPr sz="700" b="0" u="none" dirty="0">
                <a:solidFill>
                  <a:srgbClr val="231F20"/>
                </a:solidFill>
              </a:rPr>
              <a:t>0℃/–20℃ to +60℃</a:t>
            </a:r>
          </a:p>
        </p:txBody>
      </p:sp>
      <p:sp>
        <p:nvSpPr>
          <p:cNvPr id="146" name="object 5">
            <a:extLst>
              <a:ext uri="{FF2B5EF4-FFF2-40B4-BE49-F238E27FC236}">
                <a16:creationId xmlns:a16="http://schemas.microsoft.com/office/drawing/2014/main" id="{5F90D7A4-041E-435F-941C-4C669937E029}"/>
              </a:ext>
            </a:extLst>
          </p:cNvPr>
          <p:cNvSpPr txBox="1"/>
          <p:nvPr/>
        </p:nvSpPr>
        <p:spPr>
          <a:xfrm>
            <a:off x="3924885" y="2048791"/>
            <a:ext cx="120949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en-US" altLang="zh-CN" sz="700" b="0" u="none" dirty="0">
                <a:solidFill>
                  <a:srgbClr val="231F20"/>
                </a:solidFill>
              </a:rPr>
              <a:t>32 </a:t>
            </a:r>
            <a:r>
              <a:rPr lang="en-US" altLang="zh-CN" sz="700" b="0" u="none" dirty="0" err="1">
                <a:solidFill>
                  <a:srgbClr val="231F20"/>
                </a:solidFill>
              </a:rPr>
              <a:t>ppi</a:t>
            </a:r>
            <a:endParaRPr sz="700" b="0" u="none" dirty="0">
              <a:solidFill>
                <a:srgbClr val="231F20"/>
              </a:solidFill>
            </a:endParaRPr>
          </a:p>
        </p:txBody>
      </p:sp>
      <p:sp>
        <p:nvSpPr>
          <p:cNvPr id="147" name="矩形 146">
            <a:extLst>
              <a:ext uri="{FF2B5EF4-FFF2-40B4-BE49-F238E27FC236}">
                <a16:creationId xmlns:a16="http://schemas.microsoft.com/office/drawing/2014/main" id="{FD787A69-7418-45AB-ADFE-5D51ADF399C0}"/>
              </a:ext>
            </a:extLst>
          </p:cNvPr>
          <p:cNvSpPr/>
          <p:nvPr/>
        </p:nvSpPr>
        <p:spPr>
          <a:xfrm>
            <a:off x="2236160" y="3346379"/>
            <a:ext cx="627690" cy="123111"/>
          </a:xfrm>
          <a:prstGeom prst="rect">
            <a:avLst/>
          </a:prstGeom>
        </p:spPr>
        <p:txBody>
          <a:bodyPr wrap="square" lIns="0" tIns="0" rIns="0" bIns="0">
            <a:spAutoFit/>
          </a:bodyPr>
          <a:lstStyle/>
          <a:p>
            <a:r>
              <a:rPr lang="en-US" altLang="zh-CN" sz="800" dirty="0"/>
              <a:t>Microphone</a:t>
            </a:r>
            <a:endParaRPr sz="700" b="0" u="none" dirty="0"/>
          </a:p>
        </p:txBody>
      </p:sp>
      <p:sp>
        <p:nvSpPr>
          <p:cNvPr id="151" name="object 5">
            <a:extLst>
              <a:ext uri="{FF2B5EF4-FFF2-40B4-BE49-F238E27FC236}">
                <a16:creationId xmlns:a16="http://schemas.microsoft.com/office/drawing/2014/main" id="{4C849E7D-89BD-4931-8913-1BF34250D6D7}"/>
              </a:ext>
            </a:extLst>
          </p:cNvPr>
          <p:cNvSpPr txBox="1"/>
          <p:nvPr/>
        </p:nvSpPr>
        <p:spPr>
          <a:xfrm>
            <a:off x="2229231" y="3535679"/>
            <a:ext cx="747549" cy="120546"/>
          </a:xfrm>
          <a:prstGeom prst="rect">
            <a:avLst/>
          </a:prstGeom>
        </p:spPr>
        <p:txBody>
          <a:bodyPr vert="horz" wrap="square" lIns="0" tIns="12700" rIns="0" bIns="0" rtlCol="0" anchor="ctr">
            <a:spAutoFit/>
          </a:bodyPr>
          <a:lstStyle/>
          <a:p>
            <a:pPr marL="12700">
              <a:lnSpc>
                <a:spcPct val="100000"/>
              </a:lnSpc>
              <a:spcBef>
                <a:spcPts val="100"/>
              </a:spcBef>
              <a:tabLst>
                <a:tab pos="882650" algn="l"/>
              </a:tabLst>
            </a:pPr>
            <a:r>
              <a:rPr sz="700" b="0" u="none" dirty="0">
                <a:solidFill>
                  <a:srgbClr val="231F20"/>
                </a:solidFill>
              </a:rPr>
              <a:t>Optional</a:t>
            </a:r>
            <a:endParaRPr sz="700" dirty="0">
              <a:latin typeface="Arial" panose="02000000000000000000" pitchFamily="2" charset="-122"/>
              <a:ea typeface="方正兰亭黑简体" panose="02000000000000000000" pitchFamily="2" charset="-122"/>
              <a:cs typeface="方正兰亭黑简体"/>
            </a:endParaRPr>
          </a:p>
        </p:txBody>
      </p:sp>
      <p:sp>
        <p:nvSpPr>
          <p:cNvPr id="152" name="object 5">
            <a:extLst>
              <a:ext uri="{FF2B5EF4-FFF2-40B4-BE49-F238E27FC236}">
                <a16:creationId xmlns:a16="http://schemas.microsoft.com/office/drawing/2014/main" id="{499F68DA-2D26-457F-9119-166AB8E171F7}"/>
              </a:ext>
            </a:extLst>
          </p:cNvPr>
          <p:cNvSpPr txBox="1"/>
          <p:nvPr/>
        </p:nvSpPr>
        <p:spPr>
          <a:xfrm>
            <a:off x="654034" y="2513161"/>
            <a:ext cx="1213382" cy="107722"/>
          </a:xfrm>
          <a:prstGeom prst="rect">
            <a:avLst/>
          </a:prstGeom>
        </p:spPr>
        <p:txBody>
          <a:bodyPr wrap="square" lIns="0" tIns="0" rIns="0" bIns="0">
            <a:spAutoFit/>
          </a:bodyPr>
          <a:lstStyle>
            <a:defPPr>
              <a:defRPr lang="zh-CN"/>
            </a:defPPr>
            <a:lvl1pPr>
              <a:defRPr sz="800">
                <a:latin typeface="Arial" panose="02000000000000000000" pitchFamily="2" charset="-122"/>
                <a:ea typeface="方正兰亭中黑简体" panose="02000000000000000000" pitchFamily="2" charset="-122"/>
              </a:defRPr>
            </a:lvl1pPr>
          </a:lstStyle>
          <a:p>
            <a:r>
              <a:rPr lang="en-US" altLang="zh-CN" sz="700" dirty="0"/>
              <a:t>Minimum viewing distance</a:t>
            </a:r>
            <a:endParaRPr sz="700" dirty="0"/>
          </a:p>
        </p:txBody>
      </p:sp>
      <p:sp>
        <p:nvSpPr>
          <p:cNvPr id="163" name="object 36">
            <a:extLst>
              <a:ext uri="{FF2B5EF4-FFF2-40B4-BE49-F238E27FC236}">
                <a16:creationId xmlns:a16="http://schemas.microsoft.com/office/drawing/2014/main" id="{3B1E9376-A601-414F-AA70-241B74E67275}"/>
              </a:ext>
            </a:extLst>
          </p:cNvPr>
          <p:cNvSpPr txBox="1"/>
          <p:nvPr/>
        </p:nvSpPr>
        <p:spPr>
          <a:xfrm>
            <a:off x="2256267" y="2518547"/>
            <a:ext cx="699546" cy="107722"/>
          </a:xfrm>
          <a:prstGeom prst="rect">
            <a:avLst/>
          </a:prstGeom>
        </p:spPr>
        <p:txBody>
          <a:bodyPr vert="horz" wrap="square" lIns="0" tIns="0" rIns="0" bIns="0" rtlCol="0">
            <a:spAutoFit/>
          </a:bodyPr>
          <a:lstStyle/>
          <a:p>
            <a:pPr>
              <a:lnSpc>
                <a:spcPct val="100000"/>
              </a:lnSpc>
              <a:spcBef>
                <a:spcPts val="200"/>
              </a:spcBef>
            </a:pPr>
            <a:r>
              <a:rPr lang="en-US" altLang="zh-CN" sz="700" b="0" u="none" dirty="0">
                <a:solidFill>
                  <a:srgbClr val="231F20"/>
                </a:solidFill>
              </a:rPr>
              <a:t>2 m</a:t>
            </a:r>
            <a:endParaRPr lang="en-US" sz="700"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p:txBody>
      </p:sp>
      <p:sp>
        <p:nvSpPr>
          <p:cNvPr id="195" name="object 36">
            <a:extLst>
              <a:ext uri="{FF2B5EF4-FFF2-40B4-BE49-F238E27FC236}">
                <a16:creationId xmlns:a16="http://schemas.microsoft.com/office/drawing/2014/main" id="{6848EAA5-C482-4F06-9BA3-DADC529F4CEF}"/>
              </a:ext>
            </a:extLst>
          </p:cNvPr>
          <p:cNvSpPr txBox="1"/>
          <p:nvPr/>
        </p:nvSpPr>
        <p:spPr>
          <a:xfrm>
            <a:off x="3934503" y="2514392"/>
            <a:ext cx="699546" cy="107722"/>
          </a:xfrm>
          <a:prstGeom prst="rect">
            <a:avLst/>
          </a:prstGeom>
        </p:spPr>
        <p:txBody>
          <a:bodyPr vert="horz" wrap="square" lIns="0" tIns="0" rIns="0" bIns="0" rtlCol="0">
            <a:spAutoFit/>
          </a:bodyPr>
          <a:lstStyle/>
          <a:p>
            <a:pPr>
              <a:lnSpc>
                <a:spcPct val="100000"/>
              </a:lnSpc>
              <a:spcBef>
                <a:spcPts val="200"/>
              </a:spcBef>
            </a:pPr>
            <a:r>
              <a:rPr lang="en-US" altLang="zh-CN" sz="700" dirty="0">
                <a:solidFill>
                  <a:srgbClr val="231F20"/>
                </a:solidFill>
              </a:rPr>
              <a:t>1</a:t>
            </a:r>
            <a:r>
              <a:rPr lang="en-US" altLang="zh-CN" sz="700" b="0" u="none" dirty="0">
                <a:solidFill>
                  <a:srgbClr val="231F20"/>
                </a:solidFill>
              </a:rPr>
              <a:t> m</a:t>
            </a:r>
            <a:endParaRPr lang="en-US" sz="700"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p:txBody>
      </p:sp>
      <p:sp>
        <p:nvSpPr>
          <p:cNvPr id="197" name="矩形 196">
            <a:extLst>
              <a:ext uri="{FF2B5EF4-FFF2-40B4-BE49-F238E27FC236}">
                <a16:creationId xmlns:a16="http://schemas.microsoft.com/office/drawing/2014/main" id="{EF4B3E4B-BDE6-4D79-BFF8-82ECA60EBC6A}"/>
              </a:ext>
            </a:extLst>
          </p:cNvPr>
          <p:cNvSpPr/>
          <p:nvPr/>
        </p:nvSpPr>
        <p:spPr>
          <a:xfrm>
            <a:off x="5465640" y="4810074"/>
            <a:ext cx="841207" cy="107722"/>
          </a:xfrm>
          <a:prstGeom prst="rect">
            <a:avLst/>
          </a:prstGeom>
        </p:spPr>
        <p:txBody>
          <a:bodyPr wrap="square" lIns="0" tIns="0" rIns="0" bIns="0">
            <a:spAutoFit/>
          </a:bodyPr>
          <a:lstStyle/>
          <a:p>
            <a:r>
              <a:rPr lang="en-US" sz="700" dirty="0"/>
              <a:t>LED lifetime</a:t>
            </a:r>
            <a:endParaRPr sz="700" b="0" u="none" dirty="0"/>
          </a:p>
        </p:txBody>
      </p:sp>
      <p:sp>
        <p:nvSpPr>
          <p:cNvPr id="198" name="object 5">
            <a:extLst>
              <a:ext uri="{FF2B5EF4-FFF2-40B4-BE49-F238E27FC236}">
                <a16:creationId xmlns:a16="http://schemas.microsoft.com/office/drawing/2014/main" id="{B4C8C358-1034-454A-8B5A-CAAEF97180EE}"/>
              </a:ext>
            </a:extLst>
          </p:cNvPr>
          <p:cNvSpPr txBox="1"/>
          <p:nvPr/>
        </p:nvSpPr>
        <p:spPr>
          <a:xfrm>
            <a:off x="5454650" y="4997429"/>
            <a:ext cx="2115738" cy="120546"/>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lang="en-US" altLang="zh-CN" sz="700" dirty="0">
                <a:solidFill>
                  <a:srgbClr val="231F20"/>
                </a:solidFill>
              </a:rPr>
              <a:t>24/7 operation, lifespan &gt; 100,000 hours</a:t>
            </a:r>
            <a:endParaRPr sz="700" dirty="0">
              <a:solidFill>
                <a:srgbClr val="231F20"/>
              </a:solidFill>
            </a:endParaRPr>
          </a:p>
        </p:txBody>
      </p:sp>
      <p:sp>
        <p:nvSpPr>
          <p:cNvPr id="196" name="矩形 195">
            <a:extLst>
              <a:ext uri="{FF2B5EF4-FFF2-40B4-BE49-F238E27FC236}">
                <a16:creationId xmlns:a16="http://schemas.microsoft.com/office/drawing/2014/main" id="{7732A522-5546-4672-ACD3-7BCD7D240EA2}"/>
              </a:ext>
            </a:extLst>
          </p:cNvPr>
          <p:cNvSpPr/>
          <p:nvPr/>
        </p:nvSpPr>
        <p:spPr>
          <a:xfrm>
            <a:off x="664165" y="1860076"/>
            <a:ext cx="1135738" cy="107722"/>
          </a:xfrm>
          <a:prstGeom prst="rect">
            <a:avLst/>
          </a:prstGeom>
        </p:spPr>
        <p:txBody>
          <a:bodyPr wrap="square" lIns="0" tIns="0" rIns="0" bIns="0">
            <a:spAutoFit/>
          </a:bodyPr>
          <a:lstStyle/>
          <a:p>
            <a:r>
              <a:rPr lang="en-US" sz="700" dirty="0"/>
              <a:t>Physical resolution</a:t>
            </a:r>
            <a:endParaRPr sz="700" b="0" u="none" dirty="0"/>
          </a:p>
        </p:txBody>
      </p:sp>
      <p:sp>
        <p:nvSpPr>
          <p:cNvPr id="200" name="object 5">
            <a:extLst>
              <a:ext uri="{FF2B5EF4-FFF2-40B4-BE49-F238E27FC236}">
                <a16:creationId xmlns:a16="http://schemas.microsoft.com/office/drawing/2014/main" id="{09D53E18-81C0-4DF5-9D80-A493A83EDD45}"/>
              </a:ext>
            </a:extLst>
          </p:cNvPr>
          <p:cNvSpPr txBox="1"/>
          <p:nvPr/>
        </p:nvSpPr>
        <p:spPr>
          <a:xfrm>
            <a:off x="2236159" y="1849033"/>
            <a:ext cx="929457" cy="120546"/>
          </a:xfrm>
          <a:prstGeom prst="rect">
            <a:avLst/>
          </a:prstGeom>
        </p:spPr>
        <p:txBody>
          <a:bodyPr vert="horz" wrap="square" lIns="0" tIns="12700" rIns="0" bIns="0" rtlCol="0">
            <a:spAutoFit/>
          </a:bodyPr>
          <a:lstStyle/>
          <a:p>
            <a:pPr marL="12700">
              <a:spcBef>
                <a:spcPts val="100"/>
              </a:spcBef>
              <a:tabLst>
                <a:tab pos="882650" algn="l"/>
              </a:tabLst>
            </a:pPr>
            <a:r>
              <a:rPr lang="en-US" altLang="zh-CN" sz="700" b="0" u="none" dirty="0">
                <a:solidFill>
                  <a:srgbClr val="231F20"/>
                </a:solidFill>
              </a:rPr>
              <a:t>1920 ×1080p</a:t>
            </a:r>
            <a:endParaRPr sz="700" b="0" u="none" dirty="0">
              <a:solidFill>
                <a:srgbClr val="231F20"/>
              </a:solidFill>
            </a:endParaRPr>
          </a:p>
        </p:txBody>
      </p:sp>
      <p:sp>
        <p:nvSpPr>
          <p:cNvPr id="202" name="object 5">
            <a:extLst>
              <a:ext uri="{FF2B5EF4-FFF2-40B4-BE49-F238E27FC236}">
                <a16:creationId xmlns:a16="http://schemas.microsoft.com/office/drawing/2014/main" id="{370B1323-97E4-403D-915B-6FC634411A90}"/>
              </a:ext>
            </a:extLst>
          </p:cNvPr>
          <p:cNvSpPr txBox="1"/>
          <p:nvPr/>
        </p:nvSpPr>
        <p:spPr>
          <a:xfrm>
            <a:off x="3934503" y="1852602"/>
            <a:ext cx="1449594" cy="120546"/>
          </a:xfrm>
          <a:prstGeom prst="rect">
            <a:avLst/>
          </a:prstGeom>
        </p:spPr>
        <p:txBody>
          <a:bodyPr vert="horz" wrap="square" lIns="0" tIns="12700" rIns="0" bIns="0" rtlCol="0">
            <a:spAutoFit/>
          </a:bodyPr>
          <a:lstStyle/>
          <a:p>
            <a:pPr marL="12700">
              <a:spcBef>
                <a:spcPts val="100"/>
              </a:spcBef>
              <a:tabLst>
                <a:tab pos="882650" algn="l"/>
              </a:tabLst>
            </a:pPr>
            <a:r>
              <a:rPr lang="en-US" altLang="zh-CN" sz="700" dirty="0">
                <a:solidFill>
                  <a:srgbClr val="231F20"/>
                </a:solidFill>
                <a:latin typeface="Arial" panose="02000000000000000000" pitchFamily="2" charset="-122"/>
                <a:ea typeface="方正兰亭黑简体" panose="02000000000000000000" pitchFamily="2" charset="-122"/>
                <a:cs typeface="方正兰亭黑简体"/>
              </a:rPr>
              <a:t>3840×2160P</a:t>
            </a:r>
            <a:endParaRPr lang="en-US" altLang="zh-CN" sz="700" dirty="0">
              <a:latin typeface="Arial" panose="02000000000000000000" pitchFamily="2" charset="-122"/>
              <a:ea typeface="方正兰亭黑简体" panose="02000000000000000000" pitchFamily="2" charset="-122"/>
              <a:cs typeface="方正兰亭黑简体"/>
            </a:endParaRPr>
          </a:p>
        </p:txBody>
      </p:sp>
    </p:spTree>
    <p:extLst>
      <p:ext uri="{BB962C8B-B14F-4D97-AF65-F5344CB8AC3E}">
        <p14:creationId xmlns:p14="http://schemas.microsoft.com/office/powerpoint/2010/main" val="4079183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CDF475A-061C-4A85-87E3-A95BC1D08A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708" t="24164" r="8369"/>
          <a:stretch/>
        </p:blipFill>
        <p:spPr>
          <a:xfrm>
            <a:off x="697715" y="6309968"/>
            <a:ext cx="2820641" cy="1593019"/>
          </a:xfrm>
          <a:prstGeom prst="rect">
            <a:avLst/>
          </a:prstGeom>
          <a:ln w="6350">
            <a:solidFill>
              <a:schemeClr val="bg1">
                <a:lumMod val="65000"/>
              </a:schemeClr>
            </a:solidFill>
          </a:ln>
        </p:spPr>
      </p:pic>
      <p:pic>
        <p:nvPicPr>
          <p:cNvPr id="8" name="图片 7">
            <a:extLst>
              <a:ext uri="{FF2B5EF4-FFF2-40B4-BE49-F238E27FC236}">
                <a16:creationId xmlns:a16="http://schemas.microsoft.com/office/drawing/2014/main" id="{83F612D6-6C96-4736-B1DB-7B75B43F91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5179" b="1"/>
          <a:stretch/>
        </p:blipFill>
        <p:spPr>
          <a:xfrm>
            <a:off x="702630" y="3834710"/>
            <a:ext cx="2815726" cy="1593029"/>
          </a:xfrm>
          <a:prstGeom prst="rect">
            <a:avLst/>
          </a:prstGeom>
          <a:ln w="6350">
            <a:solidFill>
              <a:schemeClr val="bg1">
                <a:lumMod val="65000"/>
              </a:schemeClr>
            </a:solidFill>
          </a:ln>
        </p:spPr>
      </p:pic>
      <p:pic>
        <p:nvPicPr>
          <p:cNvPr id="6" name="图片 5">
            <a:extLst>
              <a:ext uri="{FF2B5EF4-FFF2-40B4-BE49-F238E27FC236}">
                <a16:creationId xmlns:a16="http://schemas.microsoft.com/office/drawing/2014/main" id="{2AD50AED-B49F-44DB-8339-6196D625EC1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849" r="7294" b="-1"/>
          <a:stretch/>
        </p:blipFill>
        <p:spPr>
          <a:xfrm>
            <a:off x="4083049" y="1387344"/>
            <a:ext cx="2809184" cy="1582001"/>
          </a:xfrm>
          <a:prstGeom prst="rect">
            <a:avLst/>
          </a:prstGeom>
          <a:ln w="6350">
            <a:solidFill>
              <a:schemeClr val="bg1">
                <a:lumMod val="65000"/>
              </a:schemeClr>
            </a:solidFill>
          </a:ln>
        </p:spPr>
      </p:pic>
      <p:pic>
        <p:nvPicPr>
          <p:cNvPr id="4" name="图片 3">
            <a:extLst>
              <a:ext uri="{FF2B5EF4-FFF2-40B4-BE49-F238E27FC236}">
                <a16:creationId xmlns:a16="http://schemas.microsoft.com/office/drawing/2014/main" id="{5B7BA6B3-37DF-463D-8D1A-F72CE2F1A5E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693" t="21319" r="7693" b="2942"/>
          <a:stretch/>
        </p:blipFill>
        <p:spPr>
          <a:xfrm>
            <a:off x="709291" y="1387344"/>
            <a:ext cx="2809185" cy="1578980"/>
          </a:xfrm>
          <a:prstGeom prst="rect">
            <a:avLst/>
          </a:prstGeom>
          <a:ln w="6350">
            <a:solidFill>
              <a:schemeClr val="bg1">
                <a:lumMod val="65000"/>
              </a:schemeClr>
            </a:solidFill>
          </a:ln>
        </p:spPr>
      </p:pic>
      <p:sp>
        <p:nvSpPr>
          <p:cNvPr id="16" name="object 15">
            <a:extLst>
              <a:ext uri="{FF2B5EF4-FFF2-40B4-BE49-F238E27FC236}">
                <a16:creationId xmlns:a16="http://schemas.microsoft.com/office/drawing/2014/main" id="{6D94A60C-76CF-4547-91E2-38BC4E8CBB0F}"/>
              </a:ext>
            </a:extLst>
          </p:cNvPr>
          <p:cNvSpPr txBox="1"/>
          <p:nvPr/>
        </p:nvSpPr>
        <p:spPr>
          <a:xfrm>
            <a:off x="730250" y="3012958"/>
            <a:ext cx="2971800" cy="656590"/>
          </a:xfrm>
          <a:prstGeom prst="rect">
            <a:avLst/>
          </a:prstGeom>
        </p:spPr>
        <p:txBody>
          <a:bodyPr vert="horz" wrap="square" lIns="0" tIns="12700" rIns="0" bIns="0" rtlCol="0">
            <a:spAutoFit/>
          </a:bodyPr>
          <a:lstStyle/>
          <a:p>
            <a:pPr marL="12700">
              <a:lnSpc>
                <a:spcPct val="150000"/>
              </a:lnSpc>
              <a:spcBef>
                <a:spcPts val="100"/>
              </a:spcBef>
            </a:pPr>
            <a:r>
              <a:rPr sz="1400" b="1" u="none" dirty="0"/>
              <a:t>Midsized and large meeting rooms</a:t>
            </a:r>
            <a:endParaRPr lang="en-US" altLang="zh-CN" sz="1400" b="1" dirty="0">
              <a:latin typeface="Arial" panose="02000000000000000000" pitchFamily="2" charset="-122"/>
              <a:ea typeface="方正兰亭黑简体" panose="02000000000000000000" pitchFamily="2" charset="-122"/>
              <a:cs typeface="Arial Unicode MS"/>
            </a:endParaRPr>
          </a:p>
          <a:p>
            <a:pPr marL="12700">
              <a:spcBef>
                <a:spcPts val="100"/>
              </a:spcBef>
            </a:pPr>
            <a:r>
              <a:rPr sz="1000" b="1" u="none" dirty="0">
                <a:solidFill>
                  <a:schemeClr val="bg1">
                    <a:lumMod val="50000"/>
                  </a:schemeClr>
                </a:solidFill>
              </a:rPr>
              <a:t>Remote meeting, business reporting, and office work</a:t>
            </a:r>
            <a:endParaRPr lang="en-US" altLang="zh-CN"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1" name="object 15">
            <a:extLst>
              <a:ext uri="{FF2B5EF4-FFF2-40B4-BE49-F238E27FC236}">
                <a16:creationId xmlns:a16="http://schemas.microsoft.com/office/drawing/2014/main" id="{3FDE5559-6E83-4DFE-A05A-44ECDE7D998B}"/>
              </a:ext>
            </a:extLst>
          </p:cNvPr>
          <p:cNvSpPr txBox="1"/>
          <p:nvPr/>
        </p:nvSpPr>
        <p:spPr>
          <a:xfrm>
            <a:off x="4083050" y="3012958"/>
            <a:ext cx="2819400" cy="656590"/>
          </a:xfrm>
          <a:prstGeom prst="rect">
            <a:avLst/>
          </a:prstGeom>
        </p:spPr>
        <p:txBody>
          <a:bodyPr vert="horz" wrap="square" lIns="0" tIns="12700" rIns="0" bIns="0" rtlCol="0">
            <a:spAutoFit/>
          </a:bodyPr>
          <a:lstStyle/>
          <a:p>
            <a:pPr marL="12700">
              <a:lnSpc>
                <a:spcPct val="150000"/>
              </a:lnSpc>
              <a:spcBef>
                <a:spcPts val="100"/>
              </a:spcBef>
            </a:pPr>
            <a:r>
              <a:rPr sz="1400" b="1" u="none" dirty="0"/>
              <a:t>High-level consultation room</a:t>
            </a:r>
            <a:endParaRPr lang="en-US" altLang="zh-CN" sz="1400" b="1" dirty="0">
              <a:latin typeface="Arial" panose="02000000000000000000" pitchFamily="2" charset="-122"/>
              <a:ea typeface="方正兰亭黑简体" panose="02000000000000000000" pitchFamily="2" charset="-122"/>
              <a:cs typeface="Arial Unicode MS"/>
            </a:endParaRPr>
          </a:p>
          <a:p>
            <a:pPr marL="12700">
              <a:spcBef>
                <a:spcPts val="100"/>
              </a:spcBef>
            </a:pPr>
            <a:r>
              <a:rPr sz="1000" b="1" u="none" dirty="0">
                <a:solidFill>
                  <a:schemeClr val="bg1">
                    <a:lumMod val="50000"/>
                  </a:schemeClr>
                </a:solidFill>
              </a:rPr>
              <a:t>Business consultation, VIP reception, and workshop</a:t>
            </a:r>
            <a:endParaRPr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2" name="object 15">
            <a:extLst>
              <a:ext uri="{FF2B5EF4-FFF2-40B4-BE49-F238E27FC236}">
                <a16:creationId xmlns:a16="http://schemas.microsoft.com/office/drawing/2014/main" id="{BFE93CEC-95E1-4DB5-8B85-0F26005CC9A5}"/>
              </a:ext>
            </a:extLst>
          </p:cNvPr>
          <p:cNvSpPr txBox="1"/>
          <p:nvPr/>
        </p:nvSpPr>
        <p:spPr>
          <a:xfrm>
            <a:off x="730250" y="5472776"/>
            <a:ext cx="2819400" cy="656590"/>
          </a:xfrm>
          <a:prstGeom prst="rect">
            <a:avLst/>
          </a:prstGeom>
        </p:spPr>
        <p:txBody>
          <a:bodyPr vert="horz" wrap="square" lIns="0" tIns="12700" rIns="0" bIns="0" rtlCol="0">
            <a:spAutoFit/>
          </a:bodyPr>
          <a:lstStyle/>
          <a:p>
            <a:pPr marL="12700">
              <a:lnSpc>
                <a:spcPct val="150000"/>
              </a:lnSpc>
              <a:spcBef>
                <a:spcPts val="100"/>
              </a:spcBef>
            </a:pPr>
            <a:r>
              <a:rPr sz="1400" b="1" u="none" dirty="0"/>
              <a:t>Lecture hall</a:t>
            </a:r>
            <a:endParaRPr lang="en-US" altLang="zh-CN" sz="1400" b="1" dirty="0">
              <a:latin typeface="Arial" panose="02000000000000000000" pitchFamily="2" charset="-122"/>
              <a:ea typeface="方正兰亭黑简体" panose="02000000000000000000" pitchFamily="2" charset="-122"/>
              <a:cs typeface="Arial Unicode MS"/>
            </a:endParaRPr>
          </a:p>
          <a:p>
            <a:pPr marL="12700">
              <a:spcBef>
                <a:spcPts val="100"/>
              </a:spcBef>
            </a:pPr>
            <a:r>
              <a:rPr sz="1000" b="1" u="none" dirty="0">
                <a:solidFill>
                  <a:schemeClr val="bg1">
                    <a:lumMod val="50000"/>
                  </a:schemeClr>
                </a:solidFill>
              </a:rPr>
              <a:t>Special speech, team building, and enterprise activity</a:t>
            </a:r>
            <a:endParaRPr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0" name="object 15">
            <a:extLst>
              <a:ext uri="{FF2B5EF4-FFF2-40B4-BE49-F238E27FC236}">
                <a16:creationId xmlns:a16="http://schemas.microsoft.com/office/drawing/2014/main" id="{F6B21342-24F1-4C57-BC9B-E690219421D2}"/>
              </a:ext>
            </a:extLst>
          </p:cNvPr>
          <p:cNvSpPr txBox="1"/>
          <p:nvPr/>
        </p:nvSpPr>
        <p:spPr>
          <a:xfrm>
            <a:off x="4083050" y="5472776"/>
            <a:ext cx="3352800" cy="656590"/>
          </a:xfrm>
          <a:prstGeom prst="rect">
            <a:avLst/>
          </a:prstGeom>
        </p:spPr>
        <p:txBody>
          <a:bodyPr vert="horz" wrap="square" lIns="0" tIns="12700" rIns="0" bIns="0" rtlCol="0">
            <a:spAutoFit/>
          </a:bodyPr>
          <a:lstStyle/>
          <a:p>
            <a:pPr marL="12700">
              <a:lnSpc>
                <a:spcPct val="150000"/>
              </a:lnSpc>
              <a:spcBef>
                <a:spcPts val="100"/>
              </a:spcBef>
            </a:pPr>
            <a:r>
              <a:rPr sz="1400" b="1" u="none" dirty="0"/>
              <a:t>Command center</a:t>
            </a:r>
            <a:endParaRPr lang="en-US" altLang="zh-CN" sz="1400" b="1" dirty="0">
              <a:latin typeface="Arial" panose="02000000000000000000" pitchFamily="2" charset="-122"/>
              <a:ea typeface="方正兰亭黑简体" panose="02000000000000000000" pitchFamily="2" charset="-122"/>
              <a:cs typeface="Arial Unicode MS"/>
            </a:endParaRPr>
          </a:p>
          <a:p>
            <a:pPr marL="12700">
              <a:spcBef>
                <a:spcPts val="100"/>
              </a:spcBef>
            </a:pPr>
            <a:r>
              <a:rPr sz="1000" b="1" u="none" dirty="0">
                <a:solidFill>
                  <a:schemeClr val="bg1">
                    <a:lumMod val="50000"/>
                  </a:schemeClr>
                </a:solidFill>
              </a:rPr>
              <a:t>Remote command, emergency attendance, and information display</a:t>
            </a:r>
            <a:endParaRPr lang="en-US" altLang="zh-CN"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3" name="object 8">
            <a:extLst>
              <a:ext uri="{FF2B5EF4-FFF2-40B4-BE49-F238E27FC236}">
                <a16:creationId xmlns:a16="http://schemas.microsoft.com/office/drawing/2014/main" id="{A689FF01-E305-4010-AE45-C7071CAA3256}"/>
              </a:ext>
            </a:extLst>
          </p:cNvPr>
          <p:cNvSpPr txBox="1"/>
          <p:nvPr/>
        </p:nvSpPr>
        <p:spPr>
          <a:xfrm>
            <a:off x="648936" y="9626601"/>
            <a:ext cx="1605314" cy="135935"/>
          </a:xfrm>
          <a:prstGeom prst="rect">
            <a:avLst/>
          </a:prstGeom>
        </p:spPr>
        <p:txBody>
          <a:bodyPr vert="horz" wrap="square" lIns="0" tIns="12700" rIns="0" bIns="0" rtlCol="0">
            <a:spAutoFit/>
          </a:bodyPr>
          <a:lstStyle/>
          <a:p>
            <a:pPr marL="12700">
              <a:spcBef>
                <a:spcPts val="100"/>
              </a:spcBef>
            </a:pPr>
            <a:r>
              <a:rPr sz="800" b="0" u="none" dirty="0">
                <a:solidFill>
                  <a:schemeClr val="tx1">
                    <a:lumMod val="50000"/>
                    <a:lumOff val="50000"/>
                  </a:schemeClr>
                </a:solidFill>
              </a:rPr>
              <a:t>Revision date: </a:t>
            </a:r>
            <a:r>
              <a:rPr lang="en-US" altLang="zh-CN" sz="800" b="0" u="none" dirty="0">
                <a:solidFill>
                  <a:schemeClr val="tx1">
                    <a:lumMod val="50000"/>
                    <a:lumOff val="50000"/>
                  </a:schemeClr>
                </a:solidFill>
              </a:rPr>
              <a:t>July</a:t>
            </a:r>
            <a:r>
              <a:rPr sz="800" b="0" u="none" dirty="0">
                <a:solidFill>
                  <a:schemeClr val="tx1">
                    <a:lumMod val="50000"/>
                    <a:lumOff val="50000"/>
                  </a:schemeClr>
                </a:solidFill>
              </a:rPr>
              <a:t> 202</a:t>
            </a:r>
            <a:r>
              <a:rPr lang="en-US" altLang="zh-CN" sz="800" b="0" u="none" dirty="0">
                <a:solidFill>
                  <a:schemeClr val="tx1">
                    <a:lumMod val="50000"/>
                    <a:lumOff val="50000"/>
                  </a:schemeClr>
                </a:solidFill>
              </a:rPr>
              <a:t>5</a:t>
            </a:r>
            <a:endParaRPr sz="800" b="0" u="none" dirty="0">
              <a:solidFill>
                <a:schemeClr val="tx1">
                  <a:lumMod val="50000"/>
                  <a:lumOff val="50000"/>
                </a:schemeClr>
              </a:solidFill>
            </a:endParaRPr>
          </a:p>
        </p:txBody>
      </p:sp>
      <p:sp>
        <p:nvSpPr>
          <p:cNvPr id="24" name="object 8">
            <a:extLst>
              <a:ext uri="{FF2B5EF4-FFF2-40B4-BE49-F238E27FC236}">
                <a16:creationId xmlns:a16="http://schemas.microsoft.com/office/drawing/2014/main" id="{8E5E78B6-FDF6-47AB-B020-1E4BC5E79262}"/>
              </a:ext>
            </a:extLst>
          </p:cNvPr>
          <p:cNvSpPr txBox="1"/>
          <p:nvPr/>
        </p:nvSpPr>
        <p:spPr>
          <a:xfrm>
            <a:off x="660633" y="8954132"/>
            <a:ext cx="6231605" cy="564257"/>
          </a:xfrm>
          <a:prstGeom prst="rect">
            <a:avLst/>
          </a:prstGeom>
        </p:spPr>
        <p:txBody>
          <a:bodyPr vert="horz" wrap="square" lIns="0" tIns="12700" rIns="0" bIns="0" rtlCol="0">
            <a:spAutoFit/>
          </a:bodyPr>
          <a:lstStyle/>
          <a:p>
            <a:pPr marL="12700">
              <a:spcBef>
                <a:spcPts val="100"/>
              </a:spcBef>
            </a:pPr>
            <a:r>
              <a:rPr sz="700" b="1" u="none" dirty="0">
                <a:solidFill>
                  <a:schemeClr val="tx1">
                    <a:lumMod val="50000"/>
                    <a:lumOff val="50000"/>
                  </a:schemeClr>
                </a:solidFill>
              </a:rPr>
              <a:t>Disclaimer</a:t>
            </a:r>
            <a:endParaRPr lang="en-US" altLang="zh-CN" sz="700" b="1" dirty="0">
              <a:solidFill>
                <a:schemeClr val="tx1">
                  <a:lumMod val="50000"/>
                  <a:lumOff val="50000"/>
                </a:schemeClr>
              </a:solidFill>
              <a:latin typeface="Arial" panose="02000000000000000000" pitchFamily="2" charset="-122"/>
              <a:ea typeface="方正兰亭黑简体" panose="02000000000000000000" pitchFamily="2" charset="-122"/>
              <a:cs typeface="方正兰亭纤黑简体"/>
            </a:endParaRPr>
          </a:p>
          <a:p>
            <a:pPr marL="12700">
              <a:spcBef>
                <a:spcPts val="100"/>
              </a:spcBef>
            </a:pPr>
            <a:r>
              <a:rPr sz="700" b="0" u="none" dirty="0">
                <a:solidFill>
                  <a:schemeClr val="tx1">
                    <a:lumMod val="50000"/>
                    <a:lumOff val="50000"/>
                  </a:schemeClr>
                </a:solidFill>
              </a:rPr>
              <a:t>Data and figures in this document are for reference only. The information contained in this document, including but not limited to the product appearance, specifications, and function description, may vary depending on the actual product release. This document does not constitute a warranty of any kind, expressed or implied. Product specifications are subject to change without notice in advance. The company may update the document from time to time and reserves the right to update and correct the information about related products or solutions. For details, see the latest description or introduction.</a:t>
            </a:r>
            <a:endParaRPr sz="700" dirty="0">
              <a:solidFill>
                <a:schemeClr val="tx1">
                  <a:lumMod val="50000"/>
                  <a:lumOff val="50000"/>
                </a:schemeClr>
              </a:solidFill>
              <a:latin typeface="Arial" panose="02000000000000000000" pitchFamily="2" charset="-122"/>
              <a:ea typeface="方正兰亭黑简体" panose="02000000000000000000" pitchFamily="2" charset="-122"/>
              <a:cs typeface="方正兰亭纤黑简体"/>
            </a:endParaRPr>
          </a:p>
        </p:txBody>
      </p:sp>
      <p:cxnSp>
        <p:nvCxnSpPr>
          <p:cNvPr id="3" name="直接连接符 2">
            <a:extLst>
              <a:ext uri="{FF2B5EF4-FFF2-40B4-BE49-F238E27FC236}">
                <a16:creationId xmlns:a16="http://schemas.microsoft.com/office/drawing/2014/main" id="{FED2E223-40D9-4E75-8B0A-161734263B2B}"/>
              </a:ext>
            </a:extLst>
          </p:cNvPr>
          <p:cNvCxnSpPr>
            <a:cxnSpLocks/>
          </p:cNvCxnSpPr>
          <p:nvPr/>
        </p:nvCxnSpPr>
        <p:spPr>
          <a:xfrm>
            <a:off x="668493" y="8855126"/>
            <a:ext cx="615775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object 15">
            <a:extLst>
              <a:ext uri="{FF2B5EF4-FFF2-40B4-BE49-F238E27FC236}">
                <a16:creationId xmlns:a16="http://schemas.microsoft.com/office/drawing/2014/main" id="{D85E52E7-0AE0-414A-8E8F-FA29CC025474}"/>
              </a:ext>
            </a:extLst>
          </p:cNvPr>
          <p:cNvSpPr txBox="1"/>
          <p:nvPr/>
        </p:nvSpPr>
        <p:spPr>
          <a:xfrm>
            <a:off x="730250" y="7903210"/>
            <a:ext cx="2788228" cy="656590"/>
          </a:xfrm>
          <a:prstGeom prst="rect">
            <a:avLst/>
          </a:prstGeom>
        </p:spPr>
        <p:txBody>
          <a:bodyPr vert="horz" wrap="square" lIns="0" tIns="12700" rIns="0" bIns="0" rtlCol="0">
            <a:spAutoFit/>
          </a:bodyPr>
          <a:lstStyle/>
          <a:p>
            <a:pPr marL="12700">
              <a:lnSpc>
                <a:spcPct val="150000"/>
              </a:lnSpc>
              <a:spcBef>
                <a:spcPts val="100"/>
              </a:spcBef>
            </a:pPr>
            <a:r>
              <a:rPr sz="1400" b="1" u="none" dirty="0"/>
              <a:t>Exhibition hall</a:t>
            </a:r>
            <a:endParaRPr lang="en-US" altLang="zh-CN" sz="1400" b="1" dirty="0">
              <a:latin typeface="Arial" panose="02000000000000000000" pitchFamily="2" charset="-122"/>
              <a:ea typeface="方正兰亭黑简体" panose="02000000000000000000" pitchFamily="2" charset="-122"/>
              <a:cs typeface="Arial Unicode MS"/>
            </a:endParaRPr>
          </a:p>
          <a:p>
            <a:pPr marL="12700">
              <a:spcBef>
                <a:spcPts val="100"/>
              </a:spcBef>
            </a:pPr>
            <a:r>
              <a:rPr sz="1000" b="1" u="none" dirty="0">
                <a:solidFill>
                  <a:schemeClr val="bg1">
                    <a:lumMod val="50000"/>
                  </a:schemeClr>
                </a:solidFill>
              </a:rPr>
              <a:t>Large-screen display, animation demo, and interactive experience</a:t>
            </a:r>
            <a:endParaRPr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5" name="object 15">
            <a:extLst>
              <a:ext uri="{FF2B5EF4-FFF2-40B4-BE49-F238E27FC236}">
                <a16:creationId xmlns:a16="http://schemas.microsoft.com/office/drawing/2014/main" id="{D8E0C8C4-012B-46BC-A7CE-F323284E3A0C}"/>
              </a:ext>
            </a:extLst>
          </p:cNvPr>
          <p:cNvSpPr txBox="1"/>
          <p:nvPr/>
        </p:nvSpPr>
        <p:spPr>
          <a:xfrm>
            <a:off x="4083050" y="7903210"/>
            <a:ext cx="2809186" cy="656590"/>
          </a:xfrm>
          <a:prstGeom prst="rect">
            <a:avLst/>
          </a:prstGeom>
        </p:spPr>
        <p:txBody>
          <a:bodyPr vert="horz" wrap="square" lIns="0" tIns="12700" rIns="0" bIns="0" rtlCol="0">
            <a:spAutoFit/>
          </a:bodyPr>
          <a:lstStyle/>
          <a:p>
            <a:pPr marL="12700">
              <a:lnSpc>
                <a:spcPct val="150000"/>
              </a:lnSpc>
              <a:spcBef>
                <a:spcPts val="100"/>
              </a:spcBef>
            </a:pPr>
            <a:r>
              <a:rPr sz="1400" b="1" u="none" dirty="0"/>
              <a:t>IOC</a:t>
            </a:r>
          </a:p>
          <a:p>
            <a:pPr marL="12700">
              <a:spcBef>
                <a:spcPts val="100"/>
              </a:spcBef>
            </a:pPr>
            <a:r>
              <a:rPr sz="1000" b="1" u="none" dirty="0">
                <a:solidFill>
                  <a:schemeClr val="bg1">
                    <a:lumMod val="50000"/>
                  </a:schemeClr>
                </a:solidFill>
              </a:rPr>
              <a:t>Real-time detection, comprehensive situation analysis, and video meeting</a:t>
            </a:r>
            <a:endParaRPr sz="1000" b="1" dirty="0">
              <a:solidFill>
                <a:schemeClr val="bg1">
                  <a:lumMod val="50000"/>
                </a:schemeClr>
              </a:solidFill>
              <a:latin typeface="Arial" panose="02000000000000000000" pitchFamily="2" charset="-122"/>
              <a:ea typeface="方正兰亭黑简体" panose="02000000000000000000" pitchFamily="2" charset="-122"/>
              <a:cs typeface="Arial Unicode MS"/>
            </a:endParaRPr>
          </a:p>
        </p:txBody>
      </p:sp>
      <p:sp>
        <p:nvSpPr>
          <p:cNvPr id="27" name="object 15">
            <a:extLst>
              <a:ext uri="{FF2B5EF4-FFF2-40B4-BE49-F238E27FC236}">
                <a16:creationId xmlns:a16="http://schemas.microsoft.com/office/drawing/2014/main" id="{B61A0458-FA60-427E-BBBC-CC55DAA1A6D8}"/>
              </a:ext>
            </a:extLst>
          </p:cNvPr>
          <p:cNvSpPr txBox="1"/>
          <p:nvPr/>
        </p:nvSpPr>
        <p:spPr>
          <a:xfrm>
            <a:off x="689315" y="701597"/>
            <a:ext cx="2174535" cy="259045"/>
          </a:xfrm>
          <a:prstGeom prst="rect">
            <a:avLst/>
          </a:prstGeom>
        </p:spPr>
        <p:txBody>
          <a:bodyPr vert="horz" wrap="square" lIns="0" tIns="12700" rIns="0" bIns="0" rtlCol="0">
            <a:spAutoFit/>
          </a:bodyPr>
          <a:lstStyle/>
          <a:p>
            <a:pPr marL="12700">
              <a:lnSpc>
                <a:spcPct val="100000"/>
              </a:lnSpc>
              <a:spcBef>
                <a:spcPts val="100"/>
              </a:spcBef>
            </a:pPr>
            <a:r>
              <a:rPr sz="1600" b="1" u="none" dirty="0"/>
              <a:t>Application Scenarios</a:t>
            </a:r>
            <a:endParaRPr sz="1600" b="1" dirty="0">
              <a:latin typeface="Arial" panose="02000000000000000000" pitchFamily="2" charset="-122"/>
              <a:ea typeface="方正兰亭黑简体" panose="02000000000000000000" pitchFamily="2" charset="-122"/>
              <a:cs typeface="Arial Unicode MS"/>
            </a:endParaRPr>
          </a:p>
        </p:txBody>
      </p:sp>
      <p:cxnSp>
        <p:nvCxnSpPr>
          <p:cNvPr id="29" name="直接连接符 28">
            <a:extLst>
              <a:ext uri="{FF2B5EF4-FFF2-40B4-BE49-F238E27FC236}">
                <a16:creationId xmlns:a16="http://schemas.microsoft.com/office/drawing/2014/main" id="{45E3281E-A1CE-4A6F-89B8-393030BA1133}"/>
              </a:ext>
            </a:extLst>
          </p:cNvPr>
          <p:cNvCxnSpPr>
            <a:cxnSpLocks/>
          </p:cNvCxnSpPr>
          <p:nvPr/>
        </p:nvCxnSpPr>
        <p:spPr>
          <a:xfrm>
            <a:off x="730250" y="1072767"/>
            <a:ext cx="6136848" cy="0"/>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3304403C-CE90-4DD8-9B3D-39975F733ECE}"/>
              </a:ext>
            </a:extLst>
          </p:cNvPr>
          <p:cNvSpPr/>
          <p:nvPr/>
        </p:nvSpPr>
        <p:spPr>
          <a:xfrm>
            <a:off x="697716" y="1022308"/>
            <a:ext cx="2166133"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pic>
        <p:nvPicPr>
          <p:cNvPr id="33" name="图片 32">
            <a:extLst>
              <a:ext uri="{FF2B5EF4-FFF2-40B4-BE49-F238E27FC236}">
                <a16:creationId xmlns:a16="http://schemas.microsoft.com/office/drawing/2014/main" id="{B047585A-6A10-4DD2-AAE1-F31E5ADAC2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2092"/>
          <a:stretch/>
        </p:blipFill>
        <p:spPr>
          <a:xfrm>
            <a:off x="4083047" y="6315365"/>
            <a:ext cx="2809187" cy="1582224"/>
          </a:xfrm>
          <a:prstGeom prst="rect">
            <a:avLst/>
          </a:prstGeom>
          <a:ln w="6350">
            <a:solidFill>
              <a:sysClr val="window" lastClr="FFFFFF">
                <a:lumMod val="65000"/>
              </a:sysClr>
            </a:solidFill>
          </a:ln>
        </p:spPr>
      </p:pic>
      <p:pic>
        <p:nvPicPr>
          <p:cNvPr id="34" name="图片 33">
            <a:extLst>
              <a:ext uri="{FF2B5EF4-FFF2-40B4-BE49-F238E27FC236}">
                <a16:creationId xmlns:a16="http://schemas.microsoft.com/office/drawing/2014/main" id="{D8B9E04D-8AD4-4CBC-AC9E-49A07D8FB09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5802" b="-1"/>
          <a:stretch/>
        </p:blipFill>
        <p:spPr>
          <a:xfrm>
            <a:off x="4083050" y="3834710"/>
            <a:ext cx="2809187" cy="1587192"/>
          </a:xfrm>
          <a:prstGeom prst="rect">
            <a:avLst/>
          </a:prstGeom>
          <a:ln w="6350">
            <a:solidFill>
              <a:sysClr val="window" lastClr="FFFFFF">
                <a:lumMod val="65000"/>
              </a:sysClr>
            </a:solidFill>
          </a:ln>
        </p:spPr>
      </p:pic>
    </p:spTree>
    <p:extLst>
      <p:ext uri="{BB962C8B-B14F-4D97-AF65-F5344CB8AC3E}">
        <p14:creationId xmlns:p14="http://schemas.microsoft.com/office/powerpoint/2010/main" val="39489542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126204</TotalTime>
  <Words>2574</Words>
  <Application>Microsoft Office PowerPoint</Application>
  <PresentationFormat>自定义</PresentationFormat>
  <Paragraphs>243</Paragraphs>
  <Slides>6</Slides>
  <Notes>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6</vt:i4>
      </vt:variant>
    </vt:vector>
  </HeadingPairs>
  <TitlesOfParts>
    <vt:vector size="11" baseType="lpstr">
      <vt:lpstr>方正兰亭黑简体</vt:lpstr>
      <vt:lpstr>Arial</vt:lpstr>
      <vt:lpstr>Calibri</vt:lpstr>
      <vt:lpstr>Huawei Sans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华为CloudLink RoomPresence浏览</dc:title>
  <dc:creator>gaomengmeng (A)</dc:creator>
  <cp:lastModifiedBy>Jiajing</cp:lastModifiedBy>
  <cp:revision>689</cp:revision>
  <dcterms:created xsi:type="dcterms:W3CDTF">2019-10-10T13:28:00Z</dcterms:created>
  <dcterms:modified xsi:type="dcterms:W3CDTF">2026-03-05T07:02:50Z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2019-09-24T00:00:00Z</vt:filetime>
  </property>
  <property fmtid="{D5CDD505-2E9C-101B-9397-08002B2CF9AE}" pid="3" name="Creator">
    <vt:lpwstr>Adobe Illustrator CC 22.1 (Windows)</vt:lpwstr>
  </property>
  <property fmtid="{D5CDD505-2E9C-101B-9397-08002B2CF9AE}" pid="4" name="LastSaved">
    <vt:filetime>2019-10-10T00:00:00Z</vt:filetime>
  </property>
  <property fmtid="{D5CDD505-2E9C-101B-9397-08002B2CF9AE}" pid="5" name="_2015_ms_pID_725343">
    <vt:lpwstr>(3)kPgAh9pv0lc30lnMXOIbUogex3msM50SuJYKa609U3HnCQfQJQMQua19hvLgQLNSCSCGHnqJ
rgHM+Kg4czyboGnMzXMy5g7H+DPNL8JKncBKebxMEmGBxVJwO0YwTB4l4GmBYHcqVGapgJFh
VixCBufun6PwGL26SDNKOSBZkmqeWiFaztDN4o7SX80mFq8DA+wp2bFiFYIyFowowGfBgOcW
osXVTA3wL1PQXa3LFI</vt:lpwstr>
  </property>
  <property fmtid="{D5CDD505-2E9C-101B-9397-08002B2CF9AE}" pid="6" name="_2015_ms_pID_7253431">
    <vt:lpwstr>6pbuRRKLWl9LmW1ysQ5KI+VY9DTvvcY8K30wJaM9LyDdI5m3PAiJBD
Lri+9crBLPB5vxyqcmKrXYgC4L/eCt9AjXSwdWPj607OVUkM8wDlQEiW37Q8KRJc2rkUEJxC
GLi6EW1goja13Mt8+qM4wmXP/RvGddXgIi2ja3tyJb+kv9Vv+S/0kDwniWva7JT2inaKY3Dx
1XrzFQT2MozqA3SXWA+x8rW3CdhsYfOvhsIv</vt:lpwstr>
  </property>
  <property fmtid="{D5CDD505-2E9C-101B-9397-08002B2CF9AE}" pid="7" name="_2015_ms_pID_7253432">
    <vt:lpwstr>YAMl52mC6ArPAxb/glsXeH8=</vt:lpwstr>
  </property>
  <property fmtid="{D5CDD505-2E9C-101B-9397-08002B2CF9AE}" pid="8" name="_readonly">
    <vt:lpwstr/>
  </property>
  <property fmtid="{D5CDD505-2E9C-101B-9397-08002B2CF9AE}" pid="9" name="_change">
    <vt:lpwstr/>
  </property>
  <property fmtid="{D5CDD505-2E9C-101B-9397-08002B2CF9AE}" pid="10" name="_full-control">
    <vt:lpwstr/>
  </property>
  <property fmtid="{D5CDD505-2E9C-101B-9397-08002B2CF9AE}" pid="11" name="sflag">
    <vt:lpwstr>1711087731</vt:lpwstr>
  </property>
</Properties>
</file>