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0" r:id="rId2"/>
    <p:sldId id="257" r:id="rId3"/>
    <p:sldId id="259" r:id="rId4"/>
    <p:sldId id="258" r:id="rId5"/>
  </p:sldIdLst>
  <p:sldSz cx="31496000" cy="429006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DDD"/>
    <a:srgbClr val="FF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3"/>
  </p:normalViewPr>
  <p:slideViewPr>
    <p:cSldViewPr snapToGrid="0" snapToObjects="1">
      <p:cViewPr varScale="1">
        <p:scale>
          <a:sx n="18" d="100"/>
          <a:sy n="18" d="100"/>
        </p:scale>
        <p:origin x="303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Arial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/>
          <a:ea typeface="Arial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/>
          <a:ea typeface="Arial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/>
          <a:ea typeface="Arial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Arial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/>
          <a:ea typeface="Arial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Arial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Arial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Arial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Arial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Arial"/>
          <a:ea typeface="Arial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4.jpeg"/><Relationship Id="rId5" Type="http://schemas.openxmlformats.org/officeDocument/2006/relationships/image" Target="../media/image11.png"/><Relationship Id="rId10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13" name="image 1013"/>
          <p:cNvPicPr>
            <a:picLocks noChangeAspect="1"/>
          </p:cNvPicPr>
          <p:nvPr/>
        </p:nvPicPr>
        <p:blipFill>
          <a:blip r:embed="rId2">
            <a:alphaModFix amt="28999"/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 rot="900000">
            <a:off x="3282488" y="5443689"/>
            <a:ext cx="1803399" cy="18034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412591B-82F5-43F2-9EB6-F21382599C2F}"/>
              </a:ext>
            </a:extLst>
          </p:cNvPr>
          <p:cNvSpPr/>
          <p:nvPr/>
        </p:nvSpPr>
        <p:spPr>
          <a:xfrm>
            <a:off x="2954980" y="3138401"/>
            <a:ext cx="25418032" cy="16877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DengXian" panose="02010600030101010101" pitchFamily="2" charset="-122"/>
              <a:cs typeface="+mn-cs"/>
            </a:endParaRPr>
          </a:p>
        </p:txBody>
      </p:sp>
      <p:grpSp>
        <p:nvGrpSpPr>
          <p:cNvPr id="107" name="组合 107"/>
          <p:cNvGrpSpPr/>
          <p:nvPr/>
        </p:nvGrpSpPr>
        <p:grpSpPr>
          <a:xfrm>
            <a:off x="3336739" y="3240394"/>
            <a:ext cx="17640300" cy="1483740"/>
            <a:chOff x="4021126" y="3117295"/>
            <a:chExt cx="17640300" cy="1483740"/>
          </a:xfrm>
        </p:grpSpPr>
        <p:sp>
          <p:nvSpPr>
            <p:cNvPr id="108" name="Object 108"/>
            <p:cNvSpPr txBox="1"/>
            <p:nvPr/>
          </p:nvSpPr>
          <p:spPr>
            <a:xfrm>
              <a:off x="4021126" y="3117295"/>
              <a:ext cx="17640300" cy="148374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ctr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800" b="1" i="0" u="none" strike="noStrike" baseline="0" dirty="0">
                  <a:solidFill>
                    <a:srgbClr val="FFFFFF"/>
                  </a:solidFill>
                  <a:latin typeface="Arial" panose="020B0604020202020204" pitchFamily="34" charset="0"/>
                  <a:ea typeface="Arial"/>
                </a:rPr>
                <a:t>Immersive Telepresence System</a:t>
              </a:r>
              <a:endParaRPr kumimoji="0" lang="en-US" altLang="zh-CN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11" name="Object 1011"/>
          <p:cNvSpPr txBox="1"/>
          <p:nvPr/>
        </p:nvSpPr>
        <p:spPr>
          <a:xfrm>
            <a:off x="3613051" y="5880228"/>
            <a:ext cx="3266720" cy="89941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68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84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Overview</a:t>
            </a:r>
          </a:p>
        </p:txBody>
      </p:sp>
      <p:pic>
        <p:nvPicPr>
          <p:cNvPr id="91012" name="image 10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62241" y="6204845"/>
            <a:ext cx="12330783" cy="324926"/>
          </a:xfrm>
          <a:prstGeom prst="rect">
            <a:avLst/>
          </a:prstGeom>
        </p:spPr>
      </p:pic>
      <p:sp>
        <p:nvSpPr>
          <p:cNvPr id="1014" name="Object 1014"/>
          <p:cNvSpPr txBox="1"/>
          <p:nvPr/>
        </p:nvSpPr>
        <p:spPr>
          <a:xfrm>
            <a:off x="3398826" y="7538123"/>
            <a:ext cx="24974186" cy="268567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dirty="0"/>
              <a:t>The brand-new immersive telepresence system uses Huawei’s TP6206 immersive telepresence suite (panoramic fusion camera, brand-new codec and seamless LED curved screen) to deliver 1:1 ultra-realistic images, perfectly reproducing the facial expressions and details of remote participants. The system also provides multi-channel surround audio to create a high-end immersive experience, which can be widely used in scenarios such as high-level conferences, telemedicine, and emergency command.</a:t>
            </a:r>
            <a:endParaRPr kumimoji="0" lang="en-US" altLang="zh-CN" sz="4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17" name="组合 1017"/>
          <p:cNvGrpSpPr/>
          <p:nvPr/>
        </p:nvGrpSpPr>
        <p:grpSpPr>
          <a:xfrm>
            <a:off x="3282488" y="21391380"/>
            <a:ext cx="18930061" cy="1803400"/>
            <a:chOff x="3282488" y="21655836"/>
            <a:chExt cx="18930061" cy="1803400"/>
          </a:xfrm>
        </p:grpSpPr>
        <p:sp>
          <p:nvSpPr>
            <p:cNvPr id="1018" name="Object 1018"/>
            <p:cNvSpPr txBox="1"/>
            <p:nvPr/>
          </p:nvSpPr>
          <p:spPr>
            <a:xfrm>
              <a:off x="3613051" y="22092375"/>
              <a:ext cx="6126035" cy="89941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marL="0" marR="0" lvl="0" indent="0" algn="l" defTabSz="914400" rtl="0" eaLnBrk="1" fontAlgn="ctr" latinLnBrk="0" hangingPunct="1">
                <a:lnSpc>
                  <a:spcPct val="1068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840" b="0" i="0" u="none" strike="noStrike" baseline="0" dirty="0">
                  <a:solidFill>
                    <a:srgbClr val="C00000"/>
                  </a:solidFill>
                  <a:latin typeface="Arial" panose="020B0604020202020204" pitchFamily="34" charset="0"/>
                  <a:ea typeface="Arial"/>
                </a:rPr>
                <a:t>Product highlights</a:t>
              </a:r>
            </a:p>
          </p:txBody>
        </p:sp>
        <p:pic>
          <p:nvPicPr>
            <p:cNvPr id="91019" name="image 101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881766" y="22416992"/>
              <a:ext cx="12330783" cy="324926"/>
            </a:xfrm>
            <a:prstGeom prst="rect">
              <a:avLst/>
            </a:prstGeom>
          </p:spPr>
        </p:pic>
        <p:pic>
          <p:nvPicPr>
            <p:cNvPr id="91020" name="image 1020"/>
            <p:cNvPicPr>
              <a:picLocks noChangeAspect="1"/>
            </p:cNvPicPr>
            <p:nvPr/>
          </p:nvPicPr>
          <p:blipFill>
            <a:blip r:embed="rId4">
              <a:alphaModFix amt="28999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900000">
              <a:off x="3282488" y="21655836"/>
              <a:ext cx="1803399" cy="1803400"/>
            </a:xfrm>
            <a:prstGeom prst="rect">
              <a:avLst/>
            </a:prstGeom>
          </p:spPr>
        </p:pic>
      </p:grpSp>
      <p:grpSp>
        <p:nvGrpSpPr>
          <p:cNvPr id="1021" name="组合 1021"/>
          <p:cNvGrpSpPr/>
          <p:nvPr/>
        </p:nvGrpSpPr>
        <p:grpSpPr>
          <a:xfrm>
            <a:off x="2954980" y="41280213"/>
            <a:ext cx="25519619" cy="437245"/>
            <a:chOff x="2954980" y="41280213"/>
            <a:chExt cx="25519619" cy="437245"/>
          </a:xfrm>
        </p:grpSpPr>
        <p:pic>
          <p:nvPicPr>
            <p:cNvPr id="91022" name="image 1022"/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16473100" y="41441686"/>
              <a:ext cx="12001500" cy="57150"/>
            </a:xfrm>
            <a:prstGeom prst="rect">
              <a:avLst/>
            </a:prstGeom>
          </p:spPr>
        </p:pic>
        <p:pic>
          <p:nvPicPr>
            <p:cNvPr id="91023" name="image 1023"/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-10800000" flipV="1">
              <a:off x="2954980" y="41441686"/>
              <a:ext cx="12001500" cy="57150"/>
            </a:xfrm>
            <a:prstGeom prst="rect">
              <a:avLst/>
            </a:prstGeom>
          </p:spPr>
        </p:pic>
        <p:sp>
          <p:nvSpPr>
            <p:cNvPr id="1024" name="Object 1024"/>
            <p:cNvSpPr txBox="1"/>
            <p:nvPr/>
          </p:nvSpPr>
          <p:spPr>
            <a:xfrm>
              <a:off x="15410604" y="41280213"/>
              <a:ext cx="622300" cy="4445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b="0" i="0" u="none" strike="noStrike" baseline="0" dirty="0">
                  <a:solidFill>
                    <a:srgbClr val="666666"/>
                  </a:solidFill>
                  <a:latin typeface="Arial" panose="020B0604020202020204" pitchFamily="34" charset="0"/>
                  <a:ea typeface="Arial"/>
                </a:rPr>
                <a:t>01</a:t>
              </a:r>
              <a:endPara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25" name="Object 1025"/>
          <p:cNvSpPr txBox="1"/>
          <p:nvPr/>
        </p:nvSpPr>
        <p:spPr>
          <a:xfrm>
            <a:off x="3398826" y="23634084"/>
            <a:ext cx="12357100" cy="77001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68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High-level design aesthetics, delivering an immersive business experience</a:t>
            </a:r>
          </a:p>
        </p:txBody>
      </p:sp>
      <p:sp>
        <p:nvSpPr>
          <p:cNvPr id="1026" name="Object 1026"/>
          <p:cNvSpPr txBox="1"/>
          <p:nvPr/>
        </p:nvSpPr>
        <p:spPr>
          <a:xfrm>
            <a:off x="3398826" y="25360697"/>
            <a:ext cx="12915900" cy="409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The brand-new appearance design seamlessly integrates the camera, microphone, speaker, and screen, offering a visually expansive experience. The integrated system is simple yet professional.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Supports front and rear installation and maintenance and quick deployment, saves conference room space, and supports local conferences, meeting customer requirements in various application scenarios.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Delivers professional lighting, color, and sound field optimization and applies ergonomics to system design to deliver an optimal meeting experience.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7" name="Object 1027"/>
          <p:cNvSpPr txBox="1"/>
          <p:nvPr/>
        </p:nvSpPr>
        <p:spPr>
          <a:xfrm>
            <a:off x="16873378" y="23634084"/>
            <a:ext cx="13759022" cy="77001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68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Breaking the boundaries of traditional tri-screen design, providing a truly immersive experience</a:t>
            </a:r>
          </a:p>
        </p:txBody>
      </p:sp>
      <p:sp>
        <p:nvSpPr>
          <p:cNvPr id="1028" name="Object 1028"/>
          <p:cNvSpPr txBox="1"/>
          <p:nvPr/>
        </p:nvSpPr>
        <p:spPr>
          <a:xfrm>
            <a:off x="16873377" y="25360697"/>
            <a:ext cx="12915900" cy="3399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342900" indent="-342900" fontAlgn="ctr">
              <a:buFont typeface="Arial" panose="020B0604020202020204" pitchFamily="34" charset="0"/>
              <a:buChar char="•"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Huawei's latest AI panoramic fusion camera uses the multi-modal AI optical flow algorithm to seamlessly fuse UHD 4K images from three lenses at different depths.</a:t>
            </a:r>
            <a:endParaRPr lang="en-US" altLang="zh-CN" sz="3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216-inch curved screen with micron-level stitching, delivering a seamless and smooth visual experience; 48:9 ultra-HD wide screen, covering the entire field of view; ultimate image quality, delivering a more authentic and colorful world.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Life-size 1:1 display, making the posture and eye contact of remote participants appear as natural as face-to-face communication.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1" name="Object 1031"/>
          <p:cNvSpPr txBox="1"/>
          <p:nvPr/>
        </p:nvSpPr>
        <p:spPr>
          <a:xfrm>
            <a:off x="16873378" y="32459675"/>
            <a:ext cx="13759022" cy="77001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AI-powered meetings, delivering an innovative experience while boosting conference efficiency</a:t>
            </a:r>
            <a:endParaRPr kumimoji="0" lang="en-US" altLang="zh-CN" sz="5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2" name="Object 1032"/>
          <p:cNvSpPr txBox="1"/>
          <p:nvPr/>
        </p:nvSpPr>
        <p:spPr>
          <a:xfrm>
            <a:off x="16873378" y="34085870"/>
            <a:ext cx="11480800" cy="409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Intelligent meeting space management, implementing intelligent control of devices and the environment in the conference room.</a:t>
            </a:r>
            <a:endParaRPr lang="en-US" altLang="zh-CN" sz="3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The panoramic camera intelligently  identifies human faces and automatically switches between standing and sitting modes.</a:t>
            </a:r>
          </a:p>
        </p:txBody>
      </p:sp>
      <p:sp>
        <p:nvSpPr>
          <p:cNvPr id="1035" name="Object 1035"/>
          <p:cNvSpPr txBox="1"/>
          <p:nvPr/>
        </p:nvSpPr>
        <p:spPr>
          <a:xfrm>
            <a:off x="22301071" y="13148448"/>
            <a:ext cx="7404100" cy="265463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29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Immersive Telepresence TPX6206 (single-row)</a:t>
            </a:r>
            <a:endParaRPr kumimoji="0" lang="en-US" altLang="zh-CN" sz="332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Single-row telepresence for 6 participants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Conference room area ≥ 38 m²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Dimensions (H x W x D): 2700 mm x 7480 mm x 5085 mm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7" name="Object 1037"/>
          <p:cNvSpPr txBox="1"/>
          <p:nvPr/>
        </p:nvSpPr>
        <p:spPr>
          <a:xfrm>
            <a:off x="22294721" y="17163178"/>
            <a:ext cx="7416800" cy="25527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29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Immersive Telepresence TPX6218 (dual-row)</a:t>
            </a:r>
            <a:endParaRPr kumimoji="0" lang="en-US" altLang="zh-CN" sz="332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29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Dual-row telepresence for 18 participants</a:t>
            </a:r>
            <a:endParaRPr kumimoji="0" lang="en-US" altLang="zh-CN" sz="332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29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Conference room area ≥ 74 m²</a:t>
            </a:r>
            <a:endParaRPr kumimoji="0" lang="en-US" altLang="zh-CN" sz="332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29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Dimensions (H x W x D): 2700 mm x 10500 mm x 7085 mm</a:t>
            </a:r>
            <a:endParaRPr kumimoji="0" lang="en-US" altLang="zh-CN" sz="332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Object 1029">
            <a:extLst>
              <a:ext uri="{FF2B5EF4-FFF2-40B4-BE49-F238E27FC236}">
                <a16:creationId xmlns:a16="http://schemas.microsoft.com/office/drawing/2014/main" id="{5AB62C03-26B8-49B6-B363-D19AA95758FE}"/>
              </a:ext>
            </a:extLst>
          </p:cNvPr>
          <p:cNvSpPr txBox="1"/>
          <p:nvPr/>
        </p:nvSpPr>
        <p:spPr>
          <a:xfrm>
            <a:off x="3398826" y="32459675"/>
            <a:ext cx="10259219" cy="77001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Sound localization, delivering an immersive audiovisual experience</a:t>
            </a:r>
          </a:p>
        </p:txBody>
      </p:sp>
      <p:sp>
        <p:nvSpPr>
          <p:cNvPr id="35" name="Object 1030">
            <a:extLst>
              <a:ext uri="{FF2B5EF4-FFF2-40B4-BE49-F238E27FC236}">
                <a16:creationId xmlns:a16="http://schemas.microsoft.com/office/drawing/2014/main" id="{69A07985-307B-45A4-8D41-09796E128F35}"/>
              </a:ext>
            </a:extLst>
          </p:cNvPr>
          <p:cNvSpPr txBox="1"/>
          <p:nvPr/>
        </p:nvSpPr>
        <p:spPr>
          <a:xfrm>
            <a:off x="3398826" y="34085870"/>
            <a:ext cx="11480800" cy="478419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Brand-new microphone and multi-channel sound reinforcement system.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Each seat in a single-row or dual-row setup is equipped with an independent next-generation desktop microphone for sound pickup from a long distance.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The next-generation microphone has an independent status indicator, clearly showing the current status.</a:t>
            </a:r>
          </a:p>
          <a:p>
            <a:pPr marL="342900" marR="0" lvl="0" indent="-342900" algn="l" defTabSz="914400" rtl="0" eaLnBrk="1" fontAlgn="ctr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High-fidelity speakers support sound source localization and playback, using the latest algorithm technology to achieve precise sound localization.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4258904-568E-4672-B714-FCAC19B482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048"/>
          <a:stretch/>
        </p:blipFill>
        <p:spPr>
          <a:xfrm>
            <a:off x="3368412" y="12553834"/>
            <a:ext cx="13060614" cy="76504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65513A8-A931-491C-9C1B-2FE2ADDF86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73500" y="12570933"/>
            <a:ext cx="5639049" cy="37572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211FF9-2CC5-4BF2-851F-1C344CA251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76357" y="16505707"/>
            <a:ext cx="5609133" cy="373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86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2">
            <a:extLst>
              <a:ext uri="{FF2B5EF4-FFF2-40B4-BE49-F238E27FC236}">
                <a16:creationId xmlns:a16="http://schemas.microsoft.com/office/drawing/2014/main" id="{8EA1BD5C-949E-492D-95F3-DD94F7F871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8" b="6608"/>
          <a:stretch/>
        </p:blipFill>
        <p:spPr bwMode="auto">
          <a:xfrm>
            <a:off x="3429063" y="31360837"/>
            <a:ext cx="12196763" cy="685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矩形 106">
            <a:extLst>
              <a:ext uri="{FF2B5EF4-FFF2-40B4-BE49-F238E27FC236}">
                <a16:creationId xmlns:a16="http://schemas.microsoft.com/office/drawing/2014/main" id="{8C29AD0B-0B86-458E-91EB-C7DD9DD5A9E3}"/>
              </a:ext>
            </a:extLst>
          </p:cNvPr>
          <p:cNvSpPr/>
          <p:nvPr/>
        </p:nvSpPr>
        <p:spPr>
          <a:xfrm>
            <a:off x="2913573" y="31250992"/>
            <a:ext cx="25077515" cy="6961859"/>
          </a:xfrm>
          <a:prstGeom prst="rect">
            <a:avLst/>
          </a:prstGeo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96000">
                <a:schemeClr val="bg1">
                  <a:lumMod val="95000"/>
                </a:schemeClr>
              </a:gs>
              <a:gs pos="47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F254DF7-9DCA-42AB-AAEE-70F2272E4BC8}"/>
              </a:ext>
            </a:extLst>
          </p:cNvPr>
          <p:cNvGrpSpPr/>
          <p:nvPr/>
        </p:nvGrpSpPr>
        <p:grpSpPr>
          <a:xfrm>
            <a:off x="15836900" y="22793754"/>
            <a:ext cx="12192000" cy="6858000"/>
            <a:chOff x="2267600" y="24553573"/>
            <a:chExt cx="12192000" cy="6858000"/>
          </a:xfrm>
        </p:grpSpPr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CE3A71E3-E909-4B38-90DA-E3D2126AB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600" y="24553573"/>
              <a:ext cx="12192000" cy="6858000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C2CFA66F-F726-48B9-A17B-96CF202E5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4967162" y="28058772"/>
              <a:ext cx="2386040" cy="914399"/>
            </a:xfrm>
            <a:prstGeom prst="rect">
              <a:avLst/>
            </a:prstGeom>
          </p:spPr>
        </p:pic>
        <p:pic>
          <p:nvPicPr>
            <p:cNvPr id="99" name="图片 98">
              <a:extLst>
                <a:ext uri="{FF2B5EF4-FFF2-40B4-BE49-F238E27FC236}">
                  <a16:creationId xmlns:a16="http://schemas.microsoft.com/office/drawing/2014/main" id="{0689D342-3042-44CC-8A26-A3C674F6B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27445" y="28058772"/>
              <a:ext cx="2236448" cy="914399"/>
            </a:xfrm>
            <a:prstGeom prst="rect">
              <a:avLst/>
            </a:prstGeom>
          </p:spPr>
        </p:pic>
        <p:pic>
          <p:nvPicPr>
            <p:cNvPr id="100" name="Picture 12" descr="C:\Users\z00356076\AppData\Roaming\eSpace_Desktop\UserData\z00356076\imagefiles\73E3124F-72CD-4778-90A7-5F688A013815.png">
              <a:extLst>
                <a:ext uri="{FF2B5EF4-FFF2-40B4-BE49-F238E27FC236}">
                  <a16:creationId xmlns:a16="http://schemas.microsoft.com/office/drawing/2014/main" id="{8B8FB4C1-58EF-4CEC-AB86-2590B4B21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353200" y="28058772"/>
              <a:ext cx="2174244" cy="914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6" name="矩形 105">
            <a:extLst>
              <a:ext uri="{FF2B5EF4-FFF2-40B4-BE49-F238E27FC236}">
                <a16:creationId xmlns:a16="http://schemas.microsoft.com/office/drawing/2014/main" id="{33BDE961-B08E-4691-9C2D-016F0D7D4889}"/>
              </a:ext>
            </a:extLst>
          </p:cNvPr>
          <p:cNvSpPr/>
          <p:nvPr/>
        </p:nvSpPr>
        <p:spPr>
          <a:xfrm>
            <a:off x="3209242" y="22689896"/>
            <a:ext cx="25077515" cy="6961859"/>
          </a:xfrm>
          <a:prstGeom prst="rect">
            <a:avLst/>
          </a:prstGeo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96000">
                <a:schemeClr val="bg1">
                  <a:lumMod val="95000"/>
                </a:schemeClr>
              </a:gs>
              <a:gs pos="47000">
                <a:schemeClr val="bg1">
                  <a:lumMod val="9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9201" name="image 201"/>
          <p:cNvPicPr>
            <a:picLocks noChangeAspect="1"/>
          </p:cNvPicPr>
          <p:nvPr/>
        </p:nvPicPr>
        <p:blipFill>
          <a:blip r:embed="rId7">
            <a:alphaModFix amt="5000"/>
          </a:blip>
          <a:srcRect/>
          <a:stretch>
            <a:fillRect/>
          </a:stretch>
        </p:blipFill>
        <p:spPr>
          <a:xfrm rot="-5400000" flipV="1">
            <a:off x="12068077" y="-14827076"/>
            <a:ext cx="17412538" cy="21482267"/>
          </a:xfrm>
          <a:prstGeom prst="rect">
            <a:avLst/>
          </a:prstGeom>
        </p:spPr>
      </p:pic>
      <p:grpSp>
        <p:nvGrpSpPr>
          <p:cNvPr id="202" name="组合 202"/>
          <p:cNvGrpSpPr/>
          <p:nvPr/>
        </p:nvGrpSpPr>
        <p:grpSpPr>
          <a:xfrm>
            <a:off x="2954980" y="41280213"/>
            <a:ext cx="25519619" cy="437245"/>
            <a:chOff x="2954980" y="41280213"/>
            <a:chExt cx="25519619" cy="437245"/>
          </a:xfrm>
        </p:grpSpPr>
        <p:pic>
          <p:nvPicPr>
            <p:cNvPr id="9203" name="image 203"/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16473100" y="41441686"/>
              <a:ext cx="12001500" cy="57150"/>
            </a:xfrm>
            <a:prstGeom prst="rect">
              <a:avLst/>
            </a:prstGeom>
          </p:spPr>
        </p:pic>
        <p:pic>
          <p:nvPicPr>
            <p:cNvPr id="9204" name="image 204"/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-10800000" flipV="1">
              <a:off x="2954980" y="41441686"/>
              <a:ext cx="12001500" cy="57150"/>
            </a:xfrm>
            <a:prstGeom prst="rect">
              <a:avLst/>
            </a:prstGeom>
          </p:spPr>
        </p:pic>
        <p:sp>
          <p:nvSpPr>
            <p:cNvPr id="205" name="Object 205"/>
            <p:cNvSpPr txBox="1"/>
            <p:nvPr/>
          </p:nvSpPr>
          <p:spPr>
            <a:xfrm>
              <a:off x="15410604" y="41280213"/>
              <a:ext cx="622300" cy="4445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algn="ctr" fontAlgn="ctr">
                <a:lnSpc>
                  <a:spcPct val="100000"/>
                </a:lnSpc>
              </a:pPr>
              <a:r>
                <a:rPr lang="en-US" sz="2200" b="0" i="0" u="none" strike="noStrike" baseline="0" dirty="0">
                  <a:solidFill>
                    <a:srgbClr val="666666"/>
                  </a:solidFill>
                  <a:latin typeface="Arial" panose="020B0604020202020204" pitchFamily="34" charset="0"/>
                  <a:ea typeface="Arial"/>
                </a:rPr>
                <a:t>02</a:t>
              </a:r>
              <a:endParaRPr lang="en-US" altLang="zh-CN" sz="22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6" name="Object 206"/>
          <p:cNvSpPr txBox="1"/>
          <p:nvPr/>
        </p:nvSpPr>
        <p:spPr>
          <a:xfrm>
            <a:off x="3398825" y="3140497"/>
            <a:ext cx="13176881" cy="1500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50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Simplified, intelligent control and interaction, enabling efficient conference experiences</a:t>
            </a:r>
            <a:endParaRPr lang="en-US" altLang="zh-CN" sz="50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3398826" y="4872307"/>
            <a:ext cx="12907974" cy="409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The Touch uses the widget-based HarmonyOS UI design, which is easy to use and supports customization of personalized elements, highlighting the enterprise image.</a:t>
            </a: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User-friendly design: one-tap power-on/off, one-tap diagnostics, one-tap mute, one-tap call, and quick presentation sending.</a:t>
            </a:r>
            <a:endParaRPr lang="en-US" altLang="zh-CN" sz="3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A wide array of conference control functions, such as initiating a call directly from an endpoint (also known as SiteCall), selecting specific participants to view, setting continuous presence as the chair, and focusing on the speaker.</a:t>
            </a:r>
          </a:p>
        </p:txBody>
      </p:sp>
      <p:sp>
        <p:nvSpPr>
          <p:cNvPr id="208" name="Object 208"/>
          <p:cNvSpPr txBox="1"/>
          <p:nvPr/>
        </p:nvSpPr>
        <p:spPr>
          <a:xfrm>
            <a:off x="17621515" y="3140497"/>
            <a:ext cx="11633200" cy="150055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5000" b="0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Arial"/>
              </a:rPr>
              <a:t>Worry-free meetings, ensuring security</a:t>
            </a:r>
          </a:p>
        </p:txBody>
      </p:sp>
      <p:sp>
        <p:nvSpPr>
          <p:cNvPr id="209" name="Object 209"/>
          <p:cNvSpPr txBox="1"/>
          <p:nvPr/>
        </p:nvSpPr>
        <p:spPr>
          <a:xfrm>
            <a:off x="17621515" y="4872307"/>
            <a:ext cx="10853086" cy="33992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342900" marR="0" lvl="0" indent="-342900" fontAlgn="ctr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Invisible audio and video watermarks, enabling traceability of unauthorized recordings and content leaks.</a:t>
            </a:r>
            <a:endParaRPr lang="en-US" altLang="zh-CN" sz="3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 fontAlgn="ctr">
              <a:buFont typeface="Arial" panose="020B0604020202020204" pitchFamily="34" charset="0"/>
              <a:buChar char="•"/>
            </a:pPr>
            <a:r>
              <a:rPr lang="en-US" sz="3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Visible presentation watermarking, warning and deterring data leaks.</a:t>
            </a:r>
            <a:endParaRPr lang="en-US" altLang="zh-CN" sz="3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1" name="组合 1017">
            <a:extLst>
              <a:ext uri="{FF2B5EF4-FFF2-40B4-BE49-F238E27FC236}">
                <a16:creationId xmlns:a16="http://schemas.microsoft.com/office/drawing/2014/main" id="{D0A22B73-867A-46D2-B951-179D74733801}"/>
              </a:ext>
            </a:extLst>
          </p:cNvPr>
          <p:cNvGrpSpPr/>
          <p:nvPr/>
        </p:nvGrpSpPr>
        <p:grpSpPr>
          <a:xfrm>
            <a:off x="3300891" y="11597436"/>
            <a:ext cx="20137224" cy="1803400"/>
            <a:chOff x="3282488" y="21655836"/>
            <a:chExt cx="20137224" cy="1803400"/>
          </a:xfrm>
        </p:grpSpPr>
        <p:sp>
          <p:nvSpPr>
            <p:cNvPr id="92" name="Object 1018">
              <a:extLst>
                <a:ext uri="{FF2B5EF4-FFF2-40B4-BE49-F238E27FC236}">
                  <a16:creationId xmlns:a16="http://schemas.microsoft.com/office/drawing/2014/main" id="{F4864664-3FC9-41A4-B1AA-7F743044D493}"/>
                </a:ext>
              </a:extLst>
            </p:cNvPr>
            <p:cNvSpPr txBox="1"/>
            <p:nvPr/>
          </p:nvSpPr>
          <p:spPr>
            <a:xfrm>
              <a:off x="3613051" y="22092375"/>
              <a:ext cx="7322296" cy="89941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algn="l" fontAlgn="ctr">
                <a:lnSpc>
                  <a:spcPct val="106835"/>
                </a:lnSpc>
              </a:pPr>
              <a:r>
                <a:rPr lang="en-US" sz="5840" b="0" i="0" u="none" strike="noStrike" baseline="0" dirty="0">
                  <a:solidFill>
                    <a:srgbClr val="C00000"/>
                  </a:solidFill>
                  <a:latin typeface="Arial" panose="020B0604020202020204" pitchFamily="34" charset="0"/>
                  <a:ea typeface="Arial"/>
                </a:rPr>
                <a:t>Application scenarios</a:t>
              </a:r>
            </a:p>
          </p:txBody>
        </p:sp>
        <p:pic>
          <p:nvPicPr>
            <p:cNvPr id="93" name="image 1019">
              <a:extLst>
                <a:ext uri="{FF2B5EF4-FFF2-40B4-BE49-F238E27FC236}">
                  <a16:creationId xmlns:a16="http://schemas.microsoft.com/office/drawing/2014/main" id="{01C4DA28-004A-4D5D-B6FB-70BEC1C2D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1088929" y="22416992"/>
              <a:ext cx="12330783" cy="324926"/>
            </a:xfrm>
            <a:prstGeom prst="rect">
              <a:avLst/>
            </a:prstGeom>
          </p:spPr>
        </p:pic>
        <p:pic>
          <p:nvPicPr>
            <p:cNvPr id="94" name="image 1020">
              <a:extLst>
                <a:ext uri="{FF2B5EF4-FFF2-40B4-BE49-F238E27FC236}">
                  <a16:creationId xmlns:a16="http://schemas.microsoft.com/office/drawing/2014/main" id="{2ECA960F-2CE7-4D09-B15F-4EDC2183D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8999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900000">
              <a:off x="3282488" y="21655836"/>
              <a:ext cx="1803399" cy="1803400"/>
            </a:xfrm>
            <a:prstGeom prst="rect">
              <a:avLst/>
            </a:prstGeom>
          </p:spPr>
        </p:pic>
      </p:grpSp>
      <p:pic>
        <p:nvPicPr>
          <p:cNvPr id="95" name="Picture 2">
            <a:extLst>
              <a:ext uri="{FF2B5EF4-FFF2-40B4-BE49-F238E27FC236}">
                <a16:creationId xmlns:a16="http://schemas.microsoft.com/office/drawing/2014/main" id="{EDAFEBB2-B362-4489-846D-AA84D524D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63" y="14540371"/>
            <a:ext cx="12196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7F6FA6AA-34BD-4D7A-AE80-05C68CCF2111}"/>
              </a:ext>
            </a:extLst>
          </p:cNvPr>
          <p:cNvSpPr txBox="1"/>
          <p:nvPr/>
        </p:nvSpPr>
        <p:spPr>
          <a:xfrm>
            <a:off x="3914994" y="24000081"/>
            <a:ext cx="12963306" cy="426501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Multi-party remote video conference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  <a:p>
            <a:pPr marR="0" lvl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Applicable to daily administrative conferences and publicity conferences.</a:t>
            </a:r>
          </a:p>
          <a:p>
            <a:pPr marR="0" lvl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Characteristics: multiple types of video conferencing endpoints, flexible conference control.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113F2235-FDF0-4BD9-9AD1-3742DE194149}"/>
              </a:ext>
            </a:extLst>
          </p:cNvPr>
          <p:cNvSpPr txBox="1"/>
          <p:nvPr/>
        </p:nvSpPr>
        <p:spPr>
          <a:xfrm>
            <a:off x="16306800" y="32277617"/>
            <a:ext cx="10875343" cy="426501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Remote consultation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  <a:p>
            <a:pPr marR="0" lvl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Applicable to remote consultation, remote surgery guidance, remote teaching, and remote medical training.</a:t>
            </a:r>
          </a:p>
          <a:p>
            <a:pPr marR="0" lvl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Characteristics: multi-signal integration and multi-pane display.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B52DBAD-DAA4-4248-A277-31C354D82DAF}"/>
              </a:ext>
            </a:extLst>
          </p:cNvPr>
          <p:cNvSpPr/>
          <p:nvPr/>
        </p:nvSpPr>
        <p:spPr>
          <a:xfrm>
            <a:off x="3298142" y="14540370"/>
            <a:ext cx="25077515" cy="6961859"/>
          </a:xfrm>
          <a:prstGeom prst="rect">
            <a:avLst/>
          </a:prstGeo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96000">
                <a:schemeClr val="bg1">
                  <a:lumMod val="95000"/>
                </a:schemeClr>
              </a:gs>
              <a:gs pos="47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52E97F27-916F-4505-851C-FFB13E125924}"/>
              </a:ext>
            </a:extLst>
          </p:cNvPr>
          <p:cNvSpPr txBox="1"/>
          <p:nvPr/>
        </p:nvSpPr>
        <p:spPr>
          <a:xfrm>
            <a:off x="15625825" y="15299412"/>
            <a:ext cx="12441111" cy="426616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sym typeface="+mn-lt"/>
              </a:rPr>
              <a:t>Administrative meetings and executive decision-making meetings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  <a:p>
            <a:pPr marR="0" lvl="0" algn="l" defTabSz="914400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sym typeface="+mn-lt"/>
              </a:rPr>
              <a:t>Applicable to decision-making meetings and executive consultations.</a:t>
            </a:r>
          </a:p>
          <a:p>
            <a:pPr marR="0" lvl="0" algn="l" defTabSz="914400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sym typeface="+mn-lt"/>
              </a:rPr>
              <a:t>Characteristics: face-to-face meeting experience, 1:1 life-size display, sound localization.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>
            <a:extLst>
              <a:ext uri="{FF2B5EF4-FFF2-40B4-BE49-F238E27FC236}">
                <a16:creationId xmlns:a16="http://schemas.microsoft.com/office/drawing/2014/main" id="{1034D7D0-566D-483A-917D-739EB0682B9A}"/>
              </a:ext>
            </a:extLst>
          </p:cNvPr>
          <p:cNvSpPr/>
          <p:nvPr/>
        </p:nvSpPr>
        <p:spPr>
          <a:xfrm>
            <a:off x="2375747" y="19653787"/>
            <a:ext cx="26568827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31C134ED-6AFB-4125-BE46-912C818AEDCF}"/>
              </a:ext>
            </a:extLst>
          </p:cNvPr>
          <p:cNvSpPr/>
          <p:nvPr/>
        </p:nvSpPr>
        <p:spPr>
          <a:xfrm>
            <a:off x="2375747" y="27865561"/>
            <a:ext cx="26568827" cy="1614323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74437D38-4BF6-4C08-8915-61E4C5DFC0CA}"/>
              </a:ext>
            </a:extLst>
          </p:cNvPr>
          <p:cNvSpPr/>
          <p:nvPr/>
        </p:nvSpPr>
        <p:spPr>
          <a:xfrm>
            <a:off x="2375747" y="25199658"/>
            <a:ext cx="26568827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203C3F9F-0D4F-4AD2-B586-471884582A5C}"/>
              </a:ext>
            </a:extLst>
          </p:cNvPr>
          <p:cNvSpPr/>
          <p:nvPr/>
        </p:nvSpPr>
        <p:spPr>
          <a:xfrm>
            <a:off x="2375747" y="21998343"/>
            <a:ext cx="26568827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71" name="Picture 2">
            <a:extLst>
              <a:ext uri="{FF2B5EF4-FFF2-40B4-BE49-F238E27FC236}">
                <a16:creationId xmlns:a16="http://schemas.microsoft.com/office/drawing/2014/main" id="{54298D9C-7730-4475-A785-9A6B97C070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3" b="2343"/>
          <a:stretch/>
        </p:blipFill>
        <p:spPr bwMode="auto">
          <a:xfrm>
            <a:off x="15308499" y="3183817"/>
            <a:ext cx="12196763" cy="692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矩形 76">
            <a:extLst>
              <a:ext uri="{FF2B5EF4-FFF2-40B4-BE49-F238E27FC236}">
                <a16:creationId xmlns:a16="http://schemas.microsoft.com/office/drawing/2014/main" id="{F4858EBE-52A2-4F79-8670-723A7CB032EB}"/>
              </a:ext>
            </a:extLst>
          </p:cNvPr>
          <p:cNvSpPr/>
          <p:nvPr/>
        </p:nvSpPr>
        <p:spPr>
          <a:xfrm>
            <a:off x="2427747" y="3183817"/>
            <a:ext cx="25077515" cy="7050001"/>
          </a:xfrm>
          <a:prstGeom prst="rect">
            <a:avLst/>
          </a:prstGeo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96000">
                <a:schemeClr val="bg1">
                  <a:lumMod val="95000"/>
                </a:schemeClr>
              </a:gs>
              <a:gs pos="46000">
                <a:schemeClr val="bg1">
                  <a:lumMod val="9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5D509D0-1D8A-40F1-BD91-CB886DF360EC}"/>
              </a:ext>
            </a:extLst>
          </p:cNvPr>
          <p:cNvSpPr/>
          <p:nvPr/>
        </p:nvSpPr>
        <p:spPr>
          <a:xfrm>
            <a:off x="2400781" y="15939156"/>
            <a:ext cx="26568827" cy="1971488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5654CF8-1209-484D-9AB7-E511A8C53A9A}"/>
              </a:ext>
            </a:extLst>
          </p:cNvPr>
          <p:cNvSpPr/>
          <p:nvPr/>
        </p:nvSpPr>
        <p:spPr>
          <a:xfrm>
            <a:off x="2346250" y="29842821"/>
            <a:ext cx="26568827" cy="14056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D49BAF5-87D6-474A-BAFA-5CAF36BB5E3F}"/>
              </a:ext>
            </a:extLst>
          </p:cNvPr>
          <p:cNvSpPr/>
          <p:nvPr/>
        </p:nvSpPr>
        <p:spPr>
          <a:xfrm>
            <a:off x="2375747" y="18230781"/>
            <a:ext cx="26568827" cy="14056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14B166D-6293-4224-A6CF-3E060DC33194}"/>
              </a:ext>
            </a:extLst>
          </p:cNvPr>
          <p:cNvSpPr/>
          <p:nvPr/>
        </p:nvSpPr>
        <p:spPr>
          <a:xfrm>
            <a:off x="2400781" y="14455276"/>
            <a:ext cx="26568827" cy="14056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grpSp>
        <p:nvGrpSpPr>
          <p:cNvPr id="7" name="组合 2010">
            <a:extLst>
              <a:ext uri="{FF2B5EF4-FFF2-40B4-BE49-F238E27FC236}">
                <a16:creationId xmlns:a16="http://schemas.microsoft.com/office/drawing/2014/main" id="{0A79B4F6-5F4D-4303-B5A5-682ADA14599D}"/>
              </a:ext>
            </a:extLst>
          </p:cNvPr>
          <p:cNvGrpSpPr/>
          <p:nvPr/>
        </p:nvGrpSpPr>
        <p:grpSpPr>
          <a:xfrm>
            <a:off x="2436147" y="11768086"/>
            <a:ext cx="18685725" cy="1803400"/>
            <a:chOff x="2737043" y="10234162"/>
            <a:chExt cx="18685725" cy="1803400"/>
          </a:xfrm>
        </p:grpSpPr>
        <p:sp>
          <p:nvSpPr>
            <p:cNvPr id="8" name="Object 2011">
              <a:extLst>
                <a:ext uri="{FF2B5EF4-FFF2-40B4-BE49-F238E27FC236}">
                  <a16:creationId xmlns:a16="http://schemas.microsoft.com/office/drawing/2014/main" id="{A8D002E4-8877-4648-9F5A-824A3171EB53}"/>
                </a:ext>
              </a:extLst>
            </p:cNvPr>
            <p:cNvSpPr txBox="1"/>
            <p:nvPr/>
          </p:nvSpPr>
          <p:spPr>
            <a:xfrm>
              <a:off x="3067606" y="10670701"/>
              <a:ext cx="5816851" cy="89941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algn="l" fontAlgn="ctr">
                <a:lnSpc>
                  <a:spcPct val="106835"/>
                </a:lnSpc>
              </a:pPr>
              <a:r>
                <a:rPr lang="en-US" sz="5840" b="0" i="0" u="none" strike="noStrike" baseline="0" dirty="0">
                  <a:solidFill>
                    <a:srgbClr val="C00000"/>
                  </a:solidFill>
                  <a:latin typeface="Arial" panose="020B0604020202020204" pitchFamily="34" charset="0"/>
                  <a:ea typeface="Arial"/>
                </a:rPr>
                <a:t>Product features</a:t>
              </a:r>
              <a:endParaRPr lang="en-US" altLang="zh-CN" sz="584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pic>
          <p:nvPicPr>
            <p:cNvPr id="9" name="image 2012">
              <a:extLst>
                <a:ext uri="{FF2B5EF4-FFF2-40B4-BE49-F238E27FC236}">
                  <a16:creationId xmlns:a16="http://schemas.microsoft.com/office/drawing/2014/main" id="{0127983A-625A-4C74-80BE-BA119E449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091985" y="10995318"/>
              <a:ext cx="12330783" cy="324926"/>
            </a:xfrm>
            <a:prstGeom prst="rect">
              <a:avLst/>
            </a:prstGeom>
          </p:spPr>
        </p:pic>
        <p:pic>
          <p:nvPicPr>
            <p:cNvPr id="10" name="image 2013">
              <a:extLst>
                <a:ext uri="{FF2B5EF4-FFF2-40B4-BE49-F238E27FC236}">
                  <a16:creationId xmlns:a16="http://schemas.microsoft.com/office/drawing/2014/main" id="{1FC3A377-8387-4474-84DB-A5EC3D11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8999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900000">
              <a:off x="2737043" y="10234162"/>
              <a:ext cx="1803399" cy="1803400"/>
            </a:xfrm>
            <a:prstGeom prst="rect">
              <a:avLst/>
            </a:prstGeom>
          </p:spPr>
        </p:pic>
      </p:grpSp>
      <p:sp>
        <p:nvSpPr>
          <p:cNvPr id="15" name="Object 2018">
            <a:extLst>
              <a:ext uri="{FF2B5EF4-FFF2-40B4-BE49-F238E27FC236}">
                <a16:creationId xmlns:a16="http://schemas.microsoft.com/office/drawing/2014/main" id="{BFC5BCC0-0346-49F8-A43F-CBD23D2FCD50}"/>
              </a:ext>
            </a:extLst>
          </p:cNvPr>
          <p:cNvSpPr txBox="1"/>
          <p:nvPr/>
        </p:nvSpPr>
        <p:spPr>
          <a:xfrm>
            <a:off x="2596508" y="14804615"/>
            <a:ext cx="7766692" cy="7069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59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ea typeface="Arial"/>
              </a:rPr>
              <a:t>Main system components</a:t>
            </a:r>
            <a:endParaRPr lang="en-US" altLang="zh-CN" sz="459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Object 2022">
            <a:extLst>
              <a:ext uri="{FF2B5EF4-FFF2-40B4-BE49-F238E27FC236}">
                <a16:creationId xmlns:a16="http://schemas.microsoft.com/office/drawing/2014/main" id="{D10BD0D1-234D-4050-8547-D3764695BB0B}"/>
              </a:ext>
            </a:extLst>
          </p:cNvPr>
          <p:cNvSpPr txBox="1"/>
          <p:nvPr/>
        </p:nvSpPr>
        <p:spPr>
          <a:xfrm>
            <a:off x="2596508" y="16304079"/>
            <a:ext cx="26365200" cy="132895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Telepresence codec, seamless panoramic fusion camera, 216-inch curved LED display, signal scheduling system, high-fidelity speaker, hidden microphone, dedicated tabletop display, and professional conference table.</a:t>
            </a:r>
          </a:p>
        </p:txBody>
      </p:sp>
      <p:sp>
        <p:nvSpPr>
          <p:cNvPr id="34" name="Object 2026">
            <a:extLst>
              <a:ext uri="{FF2B5EF4-FFF2-40B4-BE49-F238E27FC236}">
                <a16:creationId xmlns:a16="http://schemas.microsoft.com/office/drawing/2014/main" id="{CECB050B-5885-4786-A72A-0158BF9C70EB}"/>
              </a:ext>
            </a:extLst>
          </p:cNvPr>
          <p:cNvSpPr txBox="1"/>
          <p:nvPr/>
        </p:nvSpPr>
        <p:spPr>
          <a:xfrm>
            <a:off x="2596508" y="20035474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Communication framework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Object 2027">
            <a:extLst>
              <a:ext uri="{FF2B5EF4-FFF2-40B4-BE49-F238E27FC236}">
                <a16:creationId xmlns:a16="http://schemas.microsoft.com/office/drawing/2014/main" id="{A872B2C3-5AA9-4B7C-A937-7FB77275EE8E}"/>
              </a:ext>
            </a:extLst>
          </p:cNvPr>
          <p:cNvSpPr txBox="1"/>
          <p:nvPr/>
        </p:nvSpPr>
        <p:spPr>
          <a:xfrm>
            <a:off x="8123098" y="20067823"/>
            <a:ext cx="17028000" cy="57759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ITU-T H.323, IETF SIP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Object 2028">
            <a:extLst>
              <a:ext uri="{FF2B5EF4-FFF2-40B4-BE49-F238E27FC236}">
                <a16:creationId xmlns:a16="http://schemas.microsoft.com/office/drawing/2014/main" id="{74A44F3D-B312-48FB-8410-034E5B2D5BA1}"/>
              </a:ext>
            </a:extLst>
          </p:cNvPr>
          <p:cNvSpPr txBox="1"/>
          <p:nvPr/>
        </p:nvSpPr>
        <p:spPr>
          <a:xfrm>
            <a:off x="2596508" y="21169066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Video protocol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Object 2029">
            <a:extLst>
              <a:ext uri="{FF2B5EF4-FFF2-40B4-BE49-F238E27FC236}">
                <a16:creationId xmlns:a16="http://schemas.microsoft.com/office/drawing/2014/main" id="{4F4087F3-C6EE-4D40-B7EF-90E7C883856C}"/>
              </a:ext>
            </a:extLst>
          </p:cNvPr>
          <p:cNvSpPr txBox="1"/>
          <p:nvPr/>
        </p:nvSpPr>
        <p:spPr>
          <a:xfrm>
            <a:off x="8123098" y="21201415"/>
            <a:ext cx="17028000" cy="57759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H.265, H.264HP, H.264BP, H.263, H.263+</a:t>
            </a:r>
            <a:endParaRPr lang="en-US" altLang="zh-CN" sz="3600" dirty="0">
              <a:solidFill>
                <a:srgbClr val="2C2E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Object 2033">
            <a:extLst>
              <a:ext uri="{FF2B5EF4-FFF2-40B4-BE49-F238E27FC236}">
                <a16:creationId xmlns:a16="http://schemas.microsoft.com/office/drawing/2014/main" id="{1110CED6-31E6-4F7A-AA76-C2AC9ADB44DC}"/>
              </a:ext>
            </a:extLst>
          </p:cNvPr>
          <p:cNvSpPr txBox="1"/>
          <p:nvPr/>
        </p:nvSpPr>
        <p:spPr>
          <a:xfrm>
            <a:off x="2596508" y="22380030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Audio protocol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Object 2034">
            <a:extLst>
              <a:ext uri="{FF2B5EF4-FFF2-40B4-BE49-F238E27FC236}">
                <a16:creationId xmlns:a16="http://schemas.microsoft.com/office/drawing/2014/main" id="{CF78728D-8371-4805-838B-1CDF368E020D}"/>
              </a:ext>
            </a:extLst>
          </p:cNvPr>
          <p:cNvSpPr txBox="1"/>
          <p:nvPr/>
        </p:nvSpPr>
        <p:spPr>
          <a:xfrm>
            <a:off x="8123098" y="22351732"/>
            <a:ext cx="17028000" cy="6988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AAC-LD (mono and stereo), G.711A, G.711U, G.722, G.722.1C, G.729A, OPUS, and G.719</a:t>
            </a:r>
          </a:p>
        </p:txBody>
      </p:sp>
      <p:sp>
        <p:nvSpPr>
          <p:cNvPr id="27" name="Object 2035">
            <a:extLst>
              <a:ext uri="{FF2B5EF4-FFF2-40B4-BE49-F238E27FC236}">
                <a16:creationId xmlns:a16="http://schemas.microsoft.com/office/drawing/2014/main" id="{A6573AE2-6765-41E1-9DF6-ECDB93E7D4B9}"/>
              </a:ext>
            </a:extLst>
          </p:cNvPr>
          <p:cNvSpPr txBox="1"/>
          <p:nvPr/>
        </p:nvSpPr>
        <p:spPr>
          <a:xfrm>
            <a:off x="2596508" y="23961637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Video format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Object 2036">
            <a:extLst>
              <a:ext uri="{FF2B5EF4-FFF2-40B4-BE49-F238E27FC236}">
                <a16:creationId xmlns:a16="http://schemas.microsoft.com/office/drawing/2014/main" id="{DEEC2174-78CE-418A-9631-14462A1357A9}"/>
              </a:ext>
            </a:extLst>
          </p:cNvPr>
          <p:cNvSpPr txBox="1"/>
          <p:nvPr/>
        </p:nvSpPr>
        <p:spPr>
          <a:xfrm>
            <a:off x="8123098" y="23468137"/>
            <a:ext cx="17028000" cy="1629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4K 25/30/50/60fps, 1080p 25/30/50/60fps, 720p 25/30/50/60fps, 4CIF/4SIF, SIF/CIF/QSIF/QCIF/SQSIF/SQCIF</a:t>
            </a:r>
          </a:p>
        </p:txBody>
      </p:sp>
      <p:sp>
        <p:nvSpPr>
          <p:cNvPr id="24" name="Object 2040">
            <a:extLst>
              <a:ext uri="{FF2B5EF4-FFF2-40B4-BE49-F238E27FC236}">
                <a16:creationId xmlns:a16="http://schemas.microsoft.com/office/drawing/2014/main" id="{3F469286-EFBC-4A5C-8110-3554E35DB2FC}"/>
              </a:ext>
            </a:extLst>
          </p:cNvPr>
          <p:cNvSpPr txBox="1"/>
          <p:nvPr/>
        </p:nvSpPr>
        <p:spPr>
          <a:xfrm>
            <a:off x="2596508" y="25581345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Dual-stream protocol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Object 2041">
            <a:extLst>
              <a:ext uri="{FF2B5EF4-FFF2-40B4-BE49-F238E27FC236}">
                <a16:creationId xmlns:a16="http://schemas.microsoft.com/office/drawing/2014/main" id="{EF043218-19C4-448A-BD12-63889498D3E3}"/>
              </a:ext>
            </a:extLst>
          </p:cNvPr>
          <p:cNvSpPr txBox="1"/>
          <p:nvPr/>
        </p:nvSpPr>
        <p:spPr>
          <a:xfrm>
            <a:off x="8123098" y="25613694"/>
            <a:ext cx="17028000" cy="57759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ITU-T H.239, IETF BFCP, data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Object 2042">
            <a:extLst>
              <a:ext uri="{FF2B5EF4-FFF2-40B4-BE49-F238E27FC236}">
                <a16:creationId xmlns:a16="http://schemas.microsoft.com/office/drawing/2014/main" id="{D6C5DD0F-5CEC-4F76-B8ED-A199238430C3}"/>
              </a:ext>
            </a:extLst>
          </p:cNvPr>
          <p:cNvSpPr txBox="1"/>
          <p:nvPr/>
        </p:nvSpPr>
        <p:spPr>
          <a:xfrm>
            <a:off x="2596508" y="26889362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Other communications protocols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Object 2043">
            <a:extLst>
              <a:ext uri="{FF2B5EF4-FFF2-40B4-BE49-F238E27FC236}">
                <a16:creationId xmlns:a16="http://schemas.microsoft.com/office/drawing/2014/main" id="{B1A3C6C7-E63C-4B27-A8B2-37831DB3BD0C}"/>
              </a:ext>
            </a:extLst>
          </p:cNvPr>
          <p:cNvSpPr txBox="1"/>
          <p:nvPr/>
        </p:nvSpPr>
        <p:spPr>
          <a:xfrm>
            <a:off x="8123098" y="26921711"/>
            <a:ext cx="17028000" cy="57759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H.225, H.233, H.235, H.241, H.245, H.281, H.283, H.350, H.460, and T.140</a:t>
            </a:r>
            <a:endParaRPr lang="en-US" altLang="zh-CN" sz="3600" dirty="0">
              <a:solidFill>
                <a:srgbClr val="2C2E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Object 2045">
            <a:extLst>
              <a:ext uri="{FF2B5EF4-FFF2-40B4-BE49-F238E27FC236}">
                <a16:creationId xmlns:a16="http://schemas.microsoft.com/office/drawing/2014/main" id="{F8956BA2-0BC7-49FF-9C34-DF9A1F6D1795}"/>
              </a:ext>
            </a:extLst>
          </p:cNvPr>
          <p:cNvSpPr txBox="1"/>
          <p:nvPr/>
        </p:nvSpPr>
        <p:spPr>
          <a:xfrm>
            <a:off x="2596508" y="18580120"/>
            <a:ext cx="9233542" cy="7069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Communications and interfaces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Object 2047">
            <a:extLst>
              <a:ext uri="{FF2B5EF4-FFF2-40B4-BE49-F238E27FC236}">
                <a16:creationId xmlns:a16="http://schemas.microsoft.com/office/drawing/2014/main" id="{402846E6-B95D-4F6C-AAE5-FE1FCB0D292C}"/>
              </a:ext>
            </a:extLst>
          </p:cNvPr>
          <p:cNvSpPr txBox="1"/>
          <p:nvPr/>
        </p:nvSpPr>
        <p:spPr>
          <a:xfrm>
            <a:off x="2596508" y="28351576"/>
            <a:ext cx="5112000" cy="6422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/>
            <a:r>
              <a:rPr lang="en-US" sz="40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Network transmission protocol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Object 2048">
            <a:extLst>
              <a:ext uri="{FF2B5EF4-FFF2-40B4-BE49-F238E27FC236}">
                <a16:creationId xmlns:a16="http://schemas.microsoft.com/office/drawing/2014/main" id="{4698A82D-2D07-49C9-ADB0-BC953427CD00}"/>
              </a:ext>
            </a:extLst>
          </p:cNvPr>
          <p:cNvSpPr txBox="1"/>
          <p:nvPr/>
        </p:nvSpPr>
        <p:spPr>
          <a:xfrm>
            <a:off x="8123098" y="28075187"/>
            <a:ext cx="17028000" cy="119507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TCP/IP, RTP, RTCP, DHCP, DNS, SNTP, SSH, HTTPS, TR-069, IEEE 802.1p/q, IEEE 802.1X</a:t>
            </a:r>
          </a:p>
        </p:txBody>
      </p:sp>
      <p:sp>
        <p:nvSpPr>
          <p:cNvPr id="36" name="Object 2049">
            <a:extLst>
              <a:ext uri="{FF2B5EF4-FFF2-40B4-BE49-F238E27FC236}">
                <a16:creationId xmlns:a16="http://schemas.microsoft.com/office/drawing/2014/main" id="{11A8C09D-CB0A-41FF-BB3A-D8A2BEC2B139}"/>
              </a:ext>
            </a:extLst>
          </p:cNvPr>
          <p:cNvSpPr txBox="1"/>
          <p:nvPr/>
        </p:nvSpPr>
        <p:spPr>
          <a:xfrm>
            <a:off x="2695449" y="35123278"/>
            <a:ext cx="4546162" cy="83591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Bandwidth range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Object 2050">
            <a:extLst>
              <a:ext uri="{FF2B5EF4-FFF2-40B4-BE49-F238E27FC236}">
                <a16:creationId xmlns:a16="http://schemas.microsoft.com/office/drawing/2014/main" id="{7C772E27-468A-4223-8664-355ADA52EB2D}"/>
              </a:ext>
            </a:extLst>
          </p:cNvPr>
          <p:cNvSpPr txBox="1"/>
          <p:nvPr/>
        </p:nvSpPr>
        <p:spPr>
          <a:xfrm>
            <a:off x="8123098" y="31510228"/>
            <a:ext cx="80391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H. 265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Object 2051">
            <a:extLst>
              <a:ext uri="{FF2B5EF4-FFF2-40B4-BE49-F238E27FC236}">
                <a16:creationId xmlns:a16="http://schemas.microsoft.com/office/drawing/2014/main" id="{AFB06A17-56F6-489B-8999-3AB2D6815DD9}"/>
              </a:ext>
            </a:extLst>
          </p:cNvPr>
          <p:cNvSpPr txBox="1"/>
          <p:nvPr/>
        </p:nvSpPr>
        <p:spPr>
          <a:xfrm>
            <a:off x="8123098" y="32122062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720p 30 fps:</a:t>
            </a: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512 kbit/s, and the recommended bandwidth is 3 x 768 kbit/s.</a:t>
            </a:r>
          </a:p>
        </p:txBody>
      </p:sp>
      <p:sp>
        <p:nvSpPr>
          <p:cNvPr id="40" name="Object 2055">
            <a:extLst>
              <a:ext uri="{FF2B5EF4-FFF2-40B4-BE49-F238E27FC236}">
                <a16:creationId xmlns:a16="http://schemas.microsoft.com/office/drawing/2014/main" id="{ED9A93A9-41CA-440D-9102-A0EABE0A7B99}"/>
              </a:ext>
            </a:extLst>
          </p:cNvPr>
          <p:cNvSpPr txBox="1"/>
          <p:nvPr/>
        </p:nvSpPr>
        <p:spPr>
          <a:xfrm>
            <a:off x="2596508" y="30192160"/>
            <a:ext cx="6095640" cy="70698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fontAlgn="ctr"/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Line and bandwidth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" name="Object 2056">
            <a:extLst>
              <a:ext uri="{FF2B5EF4-FFF2-40B4-BE49-F238E27FC236}">
                <a16:creationId xmlns:a16="http://schemas.microsoft.com/office/drawing/2014/main" id="{F60AA909-0B7E-4A0E-8FBF-A971D8E5A82B}"/>
              </a:ext>
            </a:extLst>
          </p:cNvPr>
          <p:cNvSpPr txBox="1"/>
          <p:nvPr/>
        </p:nvSpPr>
        <p:spPr>
          <a:xfrm>
            <a:off x="18868585" y="31510228"/>
            <a:ext cx="80391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H. 264HP</a:t>
            </a:r>
            <a:endParaRPr lang="en-US" altLang="zh-CN" sz="36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Object 2057">
            <a:extLst>
              <a:ext uri="{FF2B5EF4-FFF2-40B4-BE49-F238E27FC236}">
                <a16:creationId xmlns:a16="http://schemas.microsoft.com/office/drawing/2014/main" id="{58171165-A66A-4D6E-93DC-7EE51ED16C1A}"/>
              </a:ext>
            </a:extLst>
          </p:cNvPr>
          <p:cNvSpPr txBox="1"/>
          <p:nvPr/>
        </p:nvSpPr>
        <p:spPr>
          <a:xfrm>
            <a:off x="18868585" y="32122062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720p 30fps:</a:t>
            </a:r>
            <a:endParaRPr lang="en-US" altLang="zh-CN" sz="3600" b="0" i="0" dirty="0">
              <a:solidFill>
                <a:srgbClr val="2C2E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768 kbit/s, and the recommended bandwidth is 3 x 1 Mbit/s.</a:t>
            </a:r>
          </a:p>
        </p:txBody>
      </p:sp>
      <p:sp>
        <p:nvSpPr>
          <p:cNvPr id="44" name="Object 2059">
            <a:extLst>
              <a:ext uri="{FF2B5EF4-FFF2-40B4-BE49-F238E27FC236}">
                <a16:creationId xmlns:a16="http://schemas.microsoft.com/office/drawing/2014/main" id="{2214AE8D-B272-4160-A5EB-88EFE78FA853}"/>
              </a:ext>
            </a:extLst>
          </p:cNvPr>
          <p:cNvSpPr txBox="1"/>
          <p:nvPr/>
        </p:nvSpPr>
        <p:spPr>
          <a:xfrm>
            <a:off x="18868585" y="33803714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1080p 30fps:</a:t>
            </a:r>
            <a:endParaRPr lang="en-US" altLang="zh-CN" sz="3600" b="0" i="0" dirty="0">
              <a:solidFill>
                <a:srgbClr val="2C2E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1 Mbit/s, and the recommended bandwidth is 3 x 1.5 Mbit/s.</a:t>
            </a:r>
          </a:p>
        </p:txBody>
      </p:sp>
      <p:sp>
        <p:nvSpPr>
          <p:cNvPr id="45" name="Object 2060">
            <a:extLst>
              <a:ext uri="{FF2B5EF4-FFF2-40B4-BE49-F238E27FC236}">
                <a16:creationId xmlns:a16="http://schemas.microsoft.com/office/drawing/2014/main" id="{1088CBDE-10D0-4CD2-B0A7-B97365778544}"/>
              </a:ext>
            </a:extLst>
          </p:cNvPr>
          <p:cNvSpPr txBox="1"/>
          <p:nvPr/>
        </p:nvSpPr>
        <p:spPr>
          <a:xfrm>
            <a:off x="18868585" y="35485366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1080p 60fps:</a:t>
            </a:r>
            <a:endParaRPr lang="en-US" altLang="zh-CN" sz="3600" b="0" i="0" dirty="0">
              <a:solidFill>
                <a:srgbClr val="2C2E35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2 Mbit/s, and the recommended bandwidth is 3 x 3 Mbit/s.</a:t>
            </a:r>
          </a:p>
        </p:txBody>
      </p:sp>
      <p:sp>
        <p:nvSpPr>
          <p:cNvPr id="58" name="Object 2077">
            <a:extLst>
              <a:ext uri="{FF2B5EF4-FFF2-40B4-BE49-F238E27FC236}">
                <a16:creationId xmlns:a16="http://schemas.microsoft.com/office/drawing/2014/main" id="{FDD5436E-21C9-4840-AA67-B982FBF140E6}"/>
              </a:ext>
            </a:extLst>
          </p:cNvPr>
          <p:cNvSpPr txBox="1"/>
          <p:nvPr/>
        </p:nvSpPr>
        <p:spPr>
          <a:xfrm>
            <a:off x="8123098" y="33803714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1080p 30 fps:</a:t>
            </a: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768 kbit/s, and the recommended bandwidth is 3 x 1 Mbit/s.</a:t>
            </a:r>
          </a:p>
        </p:txBody>
      </p:sp>
      <p:sp>
        <p:nvSpPr>
          <p:cNvPr id="59" name="Object 2078">
            <a:extLst>
              <a:ext uri="{FF2B5EF4-FFF2-40B4-BE49-F238E27FC236}">
                <a16:creationId xmlns:a16="http://schemas.microsoft.com/office/drawing/2014/main" id="{34848650-6115-4862-9828-30A969D7F3FF}"/>
              </a:ext>
            </a:extLst>
          </p:cNvPr>
          <p:cNvSpPr txBox="1"/>
          <p:nvPr/>
        </p:nvSpPr>
        <p:spPr>
          <a:xfrm>
            <a:off x="8123098" y="35485366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1080p 60 fps:</a:t>
            </a: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1 Mbit/s, and the recommended bandwidth is 3 x 2 Mbit/s.</a:t>
            </a:r>
          </a:p>
        </p:txBody>
      </p:sp>
      <p:sp>
        <p:nvSpPr>
          <p:cNvPr id="60" name="Object 2079">
            <a:extLst>
              <a:ext uri="{FF2B5EF4-FFF2-40B4-BE49-F238E27FC236}">
                <a16:creationId xmlns:a16="http://schemas.microsoft.com/office/drawing/2014/main" id="{E225011C-2404-4FE2-A6B6-92DE8EB6B2A4}"/>
              </a:ext>
            </a:extLst>
          </p:cNvPr>
          <p:cNvSpPr txBox="1"/>
          <p:nvPr/>
        </p:nvSpPr>
        <p:spPr>
          <a:xfrm>
            <a:off x="8123098" y="37167018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4K 30 fps:</a:t>
            </a: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2 Mbit/s, and the recommended bandwidth is 3 x 3 Mbit/s.</a:t>
            </a:r>
          </a:p>
        </p:txBody>
      </p:sp>
      <p:grpSp>
        <p:nvGrpSpPr>
          <p:cNvPr id="67" name="组合 202">
            <a:extLst>
              <a:ext uri="{FF2B5EF4-FFF2-40B4-BE49-F238E27FC236}">
                <a16:creationId xmlns:a16="http://schemas.microsoft.com/office/drawing/2014/main" id="{981B4450-1ECF-41CB-BD5A-EBCB3E736844}"/>
              </a:ext>
            </a:extLst>
          </p:cNvPr>
          <p:cNvGrpSpPr/>
          <p:nvPr/>
        </p:nvGrpSpPr>
        <p:grpSpPr>
          <a:xfrm>
            <a:off x="2954980" y="41280213"/>
            <a:ext cx="25519619" cy="437245"/>
            <a:chOff x="2954980" y="41280213"/>
            <a:chExt cx="25519619" cy="437245"/>
          </a:xfrm>
        </p:grpSpPr>
        <p:pic>
          <p:nvPicPr>
            <p:cNvPr id="68" name="image 203">
              <a:extLst>
                <a:ext uri="{FF2B5EF4-FFF2-40B4-BE49-F238E27FC236}">
                  <a16:creationId xmlns:a16="http://schemas.microsoft.com/office/drawing/2014/main" id="{9550C8A0-FE7E-4C55-A006-20FE53407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16473100" y="41441686"/>
              <a:ext cx="12001500" cy="57150"/>
            </a:xfrm>
            <a:prstGeom prst="rect">
              <a:avLst/>
            </a:prstGeom>
          </p:spPr>
        </p:pic>
        <p:pic>
          <p:nvPicPr>
            <p:cNvPr id="69" name="image 204">
              <a:extLst>
                <a:ext uri="{FF2B5EF4-FFF2-40B4-BE49-F238E27FC236}">
                  <a16:creationId xmlns:a16="http://schemas.microsoft.com/office/drawing/2014/main" id="{5BE77FDC-2808-4878-97EF-9EDA6E707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-10800000" flipV="1">
              <a:off x="2954980" y="41441686"/>
              <a:ext cx="12001500" cy="57150"/>
            </a:xfrm>
            <a:prstGeom prst="rect">
              <a:avLst/>
            </a:prstGeom>
          </p:spPr>
        </p:pic>
        <p:sp>
          <p:nvSpPr>
            <p:cNvPr id="70" name="Object 205">
              <a:extLst>
                <a:ext uri="{FF2B5EF4-FFF2-40B4-BE49-F238E27FC236}">
                  <a16:creationId xmlns:a16="http://schemas.microsoft.com/office/drawing/2014/main" id="{990A5B33-B55A-466B-9D38-0F4F793D7DC6}"/>
                </a:ext>
              </a:extLst>
            </p:cNvPr>
            <p:cNvSpPr txBox="1"/>
            <p:nvPr/>
          </p:nvSpPr>
          <p:spPr>
            <a:xfrm>
              <a:off x="15410604" y="41280213"/>
              <a:ext cx="622300" cy="4445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algn="ctr" fontAlgn="ctr">
                <a:lnSpc>
                  <a:spcPct val="100000"/>
                </a:lnSpc>
              </a:pPr>
              <a:r>
                <a:rPr lang="en-US" sz="2200" b="0" i="0" u="none" strike="noStrike" baseline="0" dirty="0">
                  <a:solidFill>
                    <a:srgbClr val="666666"/>
                  </a:solidFill>
                  <a:latin typeface="Arial" panose="020B0604020202020204" pitchFamily="34" charset="0"/>
                  <a:ea typeface="Arial"/>
                </a:rPr>
                <a:t>02</a:t>
              </a:r>
              <a:endParaRPr lang="en-US" altLang="zh-CN" sz="22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873C2805-8F82-4781-A4BE-845E37E06FCB}"/>
              </a:ext>
            </a:extLst>
          </p:cNvPr>
          <p:cNvSpPr txBox="1"/>
          <p:nvPr/>
        </p:nvSpPr>
        <p:spPr>
          <a:xfrm>
            <a:off x="3292972" y="4083590"/>
            <a:ext cx="10891751" cy="426501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Command and dispatch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  <a:p>
            <a:pPr marR="0" lvl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Applicable to disaster response and command dispatch.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  <a:p>
            <a:pPr marR="0" lvl="0" algn="l" defTabSz="914478" rtl="0" eaLnBrk="1" fontAlgn="ctr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400" b="0" i="0" u="none" strike="noStrike" baseline="0" dirty="0">
                <a:solidFill>
                  <a:srgbClr val="444444"/>
                </a:solidFill>
                <a:latin typeface="Arial" panose="020B0604020202020204" pitchFamily="34" charset="0"/>
                <a:sym typeface="+mn-lt"/>
              </a:rPr>
              <a:t>Characteristics: system signal convergence, quick invoking of security monitoring data, and multi-pane display.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+mn-ea"/>
              <a:sym typeface="+mn-lt"/>
            </a:endParaRPr>
          </a:p>
        </p:txBody>
      </p:sp>
      <p:sp>
        <p:nvSpPr>
          <p:cNvPr id="56" name="Object 2079">
            <a:extLst>
              <a:ext uri="{FF2B5EF4-FFF2-40B4-BE49-F238E27FC236}">
                <a16:creationId xmlns:a16="http://schemas.microsoft.com/office/drawing/2014/main" id="{13681E3B-1280-47F5-8CB1-64407452BC15}"/>
              </a:ext>
            </a:extLst>
          </p:cNvPr>
          <p:cNvSpPr txBox="1"/>
          <p:nvPr/>
        </p:nvSpPr>
        <p:spPr>
          <a:xfrm>
            <a:off x="8123098" y="38848672"/>
            <a:ext cx="9864000" cy="1728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4K 60 fps:</a:t>
            </a:r>
          </a:p>
          <a:p>
            <a:pPr fontAlgn="ctr"/>
            <a:r>
              <a:rPr lang="en-US" sz="360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The minimum bandwidth is 3 x 4 Mbit/s, and the recommended bandwidth is 3 x 6 Mbit/s.</a:t>
            </a:r>
          </a:p>
        </p:txBody>
      </p:sp>
    </p:spTree>
    <p:extLst>
      <p:ext uri="{BB962C8B-B14F-4D97-AF65-F5344CB8AC3E}">
        <p14:creationId xmlns:p14="http://schemas.microsoft.com/office/powerpoint/2010/main" val="338385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矩形 95">
            <a:extLst>
              <a:ext uri="{FF2B5EF4-FFF2-40B4-BE49-F238E27FC236}">
                <a16:creationId xmlns:a16="http://schemas.microsoft.com/office/drawing/2014/main" id="{D4B13B67-0B26-439D-B0C0-5A0E53FBF2A3}"/>
              </a:ext>
            </a:extLst>
          </p:cNvPr>
          <p:cNvSpPr/>
          <p:nvPr/>
        </p:nvSpPr>
        <p:spPr>
          <a:xfrm>
            <a:off x="2435811" y="4835146"/>
            <a:ext cx="26640000" cy="2472124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4546C3B3-60ED-48C5-B6C4-64DBE3E3AA15}"/>
              </a:ext>
            </a:extLst>
          </p:cNvPr>
          <p:cNvSpPr/>
          <p:nvPr/>
        </p:nvSpPr>
        <p:spPr>
          <a:xfrm>
            <a:off x="2435811" y="12403044"/>
            <a:ext cx="26640000" cy="1184025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DD3B8F5C-8CC8-4F1D-85DD-7756F0563B2A}"/>
              </a:ext>
            </a:extLst>
          </p:cNvPr>
          <p:cNvSpPr/>
          <p:nvPr/>
        </p:nvSpPr>
        <p:spPr>
          <a:xfrm>
            <a:off x="2435811" y="14731157"/>
            <a:ext cx="26640000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72EFE128-A381-42DA-8D74-3830F8450A5B}"/>
              </a:ext>
            </a:extLst>
          </p:cNvPr>
          <p:cNvSpPr/>
          <p:nvPr/>
        </p:nvSpPr>
        <p:spPr>
          <a:xfrm>
            <a:off x="2435811" y="20668731"/>
            <a:ext cx="26640000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2213E247-3FCD-4E3E-BFB2-645D3D2DF1F5}"/>
              </a:ext>
            </a:extLst>
          </p:cNvPr>
          <p:cNvSpPr/>
          <p:nvPr/>
        </p:nvSpPr>
        <p:spPr>
          <a:xfrm>
            <a:off x="2435811" y="23109451"/>
            <a:ext cx="26640000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1EA14A6A-4A16-4F8F-8709-BDF1A5222628}"/>
              </a:ext>
            </a:extLst>
          </p:cNvPr>
          <p:cNvSpPr/>
          <p:nvPr/>
        </p:nvSpPr>
        <p:spPr>
          <a:xfrm>
            <a:off x="2435811" y="25408699"/>
            <a:ext cx="26640000" cy="2165378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EE7ED430-A4F4-4C41-B5FF-2C7507CD5ED1}"/>
              </a:ext>
            </a:extLst>
          </p:cNvPr>
          <p:cNvSpPr/>
          <p:nvPr/>
        </p:nvSpPr>
        <p:spPr>
          <a:xfrm>
            <a:off x="2435811" y="29354369"/>
            <a:ext cx="26640000" cy="1330773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B85AA46B-49AE-4726-B0D0-D4D48456B740}"/>
              </a:ext>
            </a:extLst>
          </p:cNvPr>
          <p:cNvSpPr/>
          <p:nvPr/>
        </p:nvSpPr>
        <p:spPr>
          <a:xfrm>
            <a:off x="2435811" y="33696200"/>
            <a:ext cx="26640000" cy="2262371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95E5B162-58FB-4367-92F7-33797903BCF6}"/>
              </a:ext>
            </a:extLst>
          </p:cNvPr>
          <p:cNvSpPr/>
          <p:nvPr/>
        </p:nvSpPr>
        <p:spPr>
          <a:xfrm>
            <a:off x="2435811" y="8872538"/>
            <a:ext cx="26640000" cy="1717815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CF8355DD-0996-4C67-BDB9-7257DF4E409A}"/>
              </a:ext>
            </a:extLst>
          </p:cNvPr>
          <p:cNvSpPr/>
          <p:nvPr/>
        </p:nvSpPr>
        <p:spPr>
          <a:xfrm>
            <a:off x="2435811" y="17243614"/>
            <a:ext cx="26640000" cy="1405666"/>
          </a:xfrm>
          <a:prstGeom prst="rect">
            <a:avLst/>
          </a:prstGeom>
          <a:solidFill>
            <a:srgbClr val="FFDD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25F41874-3CF6-49A9-8D2B-4B2C74B97CBB}"/>
              </a:ext>
            </a:extLst>
          </p:cNvPr>
          <p:cNvSpPr/>
          <p:nvPr/>
        </p:nvSpPr>
        <p:spPr>
          <a:xfrm>
            <a:off x="2435811" y="32214861"/>
            <a:ext cx="26640000" cy="14420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237AA351-8F66-4419-95F4-FCBB845EF0DE}"/>
              </a:ext>
            </a:extLst>
          </p:cNvPr>
          <p:cNvSpPr/>
          <p:nvPr/>
        </p:nvSpPr>
        <p:spPr>
          <a:xfrm>
            <a:off x="2435811" y="27817783"/>
            <a:ext cx="26640000" cy="148837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8D5C510-3114-4FA3-A9D6-DBF76779D1B1}"/>
              </a:ext>
            </a:extLst>
          </p:cNvPr>
          <p:cNvSpPr/>
          <p:nvPr/>
        </p:nvSpPr>
        <p:spPr>
          <a:xfrm>
            <a:off x="2435811" y="19155407"/>
            <a:ext cx="26640000" cy="14420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AB980D4-089C-4B17-BDB1-99AFE8C23EAC}"/>
              </a:ext>
            </a:extLst>
          </p:cNvPr>
          <p:cNvSpPr/>
          <p:nvPr/>
        </p:nvSpPr>
        <p:spPr>
          <a:xfrm>
            <a:off x="2435811" y="10777938"/>
            <a:ext cx="26640000" cy="14420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pic>
        <p:nvPicPr>
          <p:cNvPr id="9301" name="image 301"/>
          <p:cNvPicPr>
            <a:picLocks noChangeAspect="1"/>
          </p:cNvPicPr>
          <p:nvPr/>
        </p:nvPicPr>
        <p:blipFill>
          <a:blip r:embed="rId2">
            <a:alphaModFix amt="5000"/>
          </a:blip>
          <a:srcRect/>
          <a:stretch>
            <a:fillRect/>
          </a:stretch>
        </p:blipFill>
        <p:spPr>
          <a:xfrm rot="-5400000" flipV="1">
            <a:off x="12068077" y="-14827076"/>
            <a:ext cx="17412538" cy="21482267"/>
          </a:xfrm>
          <a:prstGeom prst="rect">
            <a:avLst/>
          </a:prstGeom>
        </p:spPr>
      </p:pic>
      <p:grpSp>
        <p:nvGrpSpPr>
          <p:cNvPr id="302" name="组合 302"/>
          <p:cNvGrpSpPr/>
          <p:nvPr/>
        </p:nvGrpSpPr>
        <p:grpSpPr>
          <a:xfrm>
            <a:off x="2954980" y="41623113"/>
            <a:ext cx="25519619" cy="437245"/>
            <a:chOff x="2954980" y="41280213"/>
            <a:chExt cx="25519619" cy="437245"/>
          </a:xfrm>
        </p:grpSpPr>
        <p:pic>
          <p:nvPicPr>
            <p:cNvPr id="9303" name="image 303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16473100" y="41441686"/>
              <a:ext cx="12001500" cy="57150"/>
            </a:xfrm>
            <a:prstGeom prst="rect">
              <a:avLst/>
            </a:prstGeom>
          </p:spPr>
        </p:pic>
        <p:pic>
          <p:nvPicPr>
            <p:cNvPr id="9304" name="image 304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 rot="-10800000" flipV="1">
              <a:off x="2954980" y="41441686"/>
              <a:ext cx="12001500" cy="57150"/>
            </a:xfrm>
            <a:prstGeom prst="rect">
              <a:avLst/>
            </a:prstGeom>
          </p:spPr>
        </p:pic>
        <p:sp>
          <p:nvSpPr>
            <p:cNvPr id="305" name="Object 305"/>
            <p:cNvSpPr txBox="1"/>
            <p:nvPr/>
          </p:nvSpPr>
          <p:spPr>
            <a:xfrm>
              <a:off x="15410604" y="41280213"/>
              <a:ext cx="622300" cy="44450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algn="ctr" fontAlgn="ctr">
                <a:lnSpc>
                  <a:spcPct val="100000"/>
                </a:lnSpc>
              </a:pPr>
              <a:r>
                <a:rPr lang="en-US" sz="2200" b="0" i="0" u="none" strike="noStrike" baseline="0" dirty="0">
                  <a:solidFill>
                    <a:srgbClr val="666666"/>
                  </a:solidFill>
                  <a:latin typeface="Arial" panose="020B0604020202020204" pitchFamily="34" charset="0"/>
                  <a:ea typeface="Arial"/>
                </a:rPr>
                <a:t>03</a:t>
              </a:r>
              <a:endParaRPr lang="en-US" altLang="zh-CN" sz="22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011" name="Object 3011"/>
          <p:cNvSpPr txBox="1"/>
          <p:nvPr/>
        </p:nvSpPr>
        <p:spPr>
          <a:xfrm>
            <a:off x="2983550" y="12673910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Lens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12" name="Object 3012"/>
          <p:cNvSpPr txBox="1"/>
          <p:nvPr/>
        </p:nvSpPr>
        <p:spPr>
          <a:xfrm>
            <a:off x="10625744" y="12706259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12 MP, 1/2.3-inch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13" name="Object 3013"/>
          <p:cNvSpPr txBox="1"/>
          <p:nvPr/>
        </p:nvSpPr>
        <p:spPr>
          <a:xfrm>
            <a:off x="2954980" y="13831978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Video output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14" name="Object 3014"/>
          <p:cNvSpPr txBox="1"/>
          <p:nvPr/>
        </p:nvSpPr>
        <p:spPr>
          <a:xfrm>
            <a:off x="10625744" y="13840040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Three HDMI 2.0 HD display outputs, each supporting 4K 60 fps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18" name="Object 3018"/>
          <p:cNvSpPr txBox="1"/>
          <p:nvPr/>
        </p:nvSpPr>
        <p:spPr>
          <a:xfrm>
            <a:off x="2983550" y="15112844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Horizontal field of view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19" name="Object 3019"/>
          <p:cNvSpPr txBox="1"/>
          <p:nvPr/>
        </p:nvSpPr>
        <p:spPr>
          <a:xfrm>
            <a:off x="10625744" y="15145193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100°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20" name="Object 3020"/>
          <p:cNvSpPr txBox="1"/>
          <p:nvPr/>
        </p:nvSpPr>
        <p:spPr>
          <a:xfrm>
            <a:off x="2954980" y="16371978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Image adjustment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21" name="Object 3021"/>
          <p:cNvSpPr txBox="1"/>
          <p:nvPr/>
        </p:nvSpPr>
        <p:spPr>
          <a:xfrm>
            <a:off x="10625744" y="16404327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Adjustment of image brightness, sharpness, saturation, contrast, and hue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23" name="Object 3023"/>
          <p:cNvSpPr txBox="1"/>
          <p:nvPr/>
        </p:nvSpPr>
        <p:spPr>
          <a:xfrm>
            <a:off x="2986729" y="11186324"/>
            <a:ext cx="7200000" cy="7069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>
              <a:lnSpc>
                <a:spcPct val="106835"/>
              </a:lnSpc>
            </a:pPr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Camera parameters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029" name="Object 3029"/>
          <p:cNvSpPr txBox="1"/>
          <p:nvPr/>
        </p:nvSpPr>
        <p:spPr>
          <a:xfrm>
            <a:off x="2983550" y="29698609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Input voltage range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30" name="Object 3030"/>
          <p:cNvSpPr txBox="1"/>
          <p:nvPr/>
        </p:nvSpPr>
        <p:spPr>
          <a:xfrm>
            <a:off x="10625744" y="29730958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100V-240VAC, 50 Hz</a:t>
            </a:r>
            <a:r>
              <a:rPr lang="en-US" sz="3750" dirty="0">
                <a:solidFill>
                  <a:srgbClr val="2C2E35"/>
                </a:solidFill>
                <a:latin typeface="Arial" panose="020B0604020202020204" pitchFamily="34" charset="0"/>
              </a:rPr>
              <a:t>-</a:t>
            </a: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60 Hz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31" name="Object 3031"/>
          <p:cNvSpPr txBox="1"/>
          <p:nvPr/>
        </p:nvSpPr>
        <p:spPr>
          <a:xfrm>
            <a:off x="2954980" y="31148060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Power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32" name="Object 3032"/>
          <p:cNvSpPr txBox="1"/>
          <p:nvPr/>
        </p:nvSpPr>
        <p:spPr>
          <a:xfrm>
            <a:off x="10625744" y="30821206"/>
            <a:ext cx="18180000" cy="1296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TPX6206 (single-row): &lt; 3072.5 W (peak power)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TPX6218 (dual-row): &lt; 3492.5 W (peak power)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36" name="Object 3036"/>
          <p:cNvSpPr txBox="1"/>
          <p:nvPr/>
        </p:nvSpPr>
        <p:spPr>
          <a:xfrm>
            <a:off x="2986729" y="28236835"/>
            <a:ext cx="7200000" cy="7069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>
              <a:lnSpc>
                <a:spcPct val="106835"/>
              </a:lnSpc>
            </a:pPr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Power supply and power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042" name="Object 3042"/>
          <p:cNvSpPr txBox="1"/>
          <p:nvPr/>
        </p:nvSpPr>
        <p:spPr>
          <a:xfrm>
            <a:off x="2983550" y="21050418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Temperature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43" name="Object 3043"/>
          <p:cNvSpPr txBox="1"/>
          <p:nvPr/>
        </p:nvSpPr>
        <p:spPr>
          <a:xfrm>
            <a:off x="10625744" y="21082767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0°C to 40°C (ambient temperature)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44" name="Object 3044"/>
          <p:cNvSpPr txBox="1"/>
          <p:nvPr/>
        </p:nvSpPr>
        <p:spPr>
          <a:xfrm>
            <a:off x="2954980" y="22259064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Relative humidity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45" name="Object 3045"/>
          <p:cNvSpPr txBox="1"/>
          <p:nvPr/>
        </p:nvSpPr>
        <p:spPr>
          <a:xfrm>
            <a:off x="10625744" y="22291413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10% </a:t>
            </a:r>
            <a:r>
              <a:rPr lang="en-US" altLang="zh-CN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to </a:t>
            </a: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95%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49" name="Object 3049"/>
          <p:cNvSpPr txBox="1"/>
          <p:nvPr/>
        </p:nvSpPr>
        <p:spPr>
          <a:xfrm>
            <a:off x="2983550" y="23491138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Ambient noise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50" name="Object 3050"/>
          <p:cNvSpPr txBox="1"/>
          <p:nvPr/>
        </p:nvSpPr>
        <p:spPr>
          <a:xfrm>
            <a:off x="10625744" y="23523487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&lt; 43 dBA SPL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51" name="Object 3051"/>
          <p:cNvSpPr txBox="1"/>
          <p:nvPr/>
        </p:nvSpPr>
        <p:spPr>
          <a:xfrm>
            <a:off x="2954980" y="24668436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Recommended illuminance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52" name="Object 3052"/>
          <p:cNvSpPr txBox="1"/>
          <p:nvPr/>
        </p:nvSpPr>
        <p:spPr>
          <a:xfrm>
            <a:off x="10625744" y="24676259"/>
            <a:ext cx="18180000" cy="62664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Vertical illuminance: 850</a:t>
            </a:r>
            <a:r>
              <a:rPr lang="en-US" sz="4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ea typeface="Arial"/>
              </a:rPr>
              <a:t>±100 lux </a:t>
            </a: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Horizontal illuminance: 950±100 lux</a:t>
            </a:r>
          </a:p>
        </p:txBody>
      </p:sp>
      <p:sp>
        <p:nvSpPr>
          <p:cNvPr id="3056" name="Object 3056"/>
          <p:cNvSpPr txBox="1"/>
          <p:nvPr/>
        </p:nvSpPr>
        <p:spPr>
          <a:xfrm>
            <a:off x="2983549" y="25822968"/>
            <a:ext cx="7200000" cy="13368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/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Conference room space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/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(H x W x D)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57" name="Object 3057"/>
          <p:cNvSpPr txBox="1"/>
          <p:nvPr/>
        </p:nvSpPr>
        <p:spPr>
          <a:xfrm>
            <a:off x="10625744" y="25890294"/>
            <a:ext cx="18180000" cy="120218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/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TPX6206 (single-row): 2700 mm x 7480 mm x 5085 mm 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/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TPX6218 (dual-row): 2700 mm x 10500 mm x 7085 mm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59" name="Object 3059"/>
          <p:cNvSpPr txBox="1"/>
          <p:nvPr/>
        </p:nvSpPr>
        <p:spPr>
          <a:xfrm>
            <a:off x="2986730" y="19548096"/>
            <a:ext cx="7632000" cy="7069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>
              <a:lnSpc>
                <a:spcPct val="106835"/>
              </a:lnSpc>
            </a:pPr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Environment requirements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065" name="Object 3065"/>
          <p:cNvSpPr txBox="1"/>
          <p:nvPr/>
        </p:nvSpPr>
        <p:spPr>
          <a:xfrm>
            <a:off x="2983550" y="34506239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Device dimensions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66" name="Object 3066"/>
          <p:cNvSpPr txBox="1"/>
          <p:nvPr/>
        </p:nvSpPr>
        <p:spPr>
          <a:xfrm>
            <a:off x="10625744" y="33921112"/>
            <a:ext cx="18180000" cy="181254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Media wall dimensions: 5576 mm x 385 mm x 1776 mm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First-row conference table dimensions: 5480 mm x 1830 mm x 750 mm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Second-row conference table dimensions: 8500 mm x 1992 mm x 750 mm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67" name="Object 3067"/>
          <p:cNvSpPr txBox="1"/>
          <p:nvPr/>
        </p:nvSpPr>
        <p:spPr>
          <a:xfrm>
            <a:off x="2954980" y="36479664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Weight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68" name="Object 3068"/>
          <p:cNvSpPr txBox="1"/>
          <p:nvPr/>
        </p:nvSpPr>
        <p:spPr>
          <a:xfrm>
            <a:off x="10625744" y="36199716"/>
            <a:ext cx="18180000" cy="120218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TPX6206 (single-row): 770 kg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TPX6218 (dual-row): 1100 kg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2" name="Object 3072"/>
          <p:cNvSpPr txBox="1"/>
          <p:nvPr/>
        </p:nvSpPr>
        <p:spPr>
          <a:xfrm>
            <a:off x="2986730" y="32600252"/>
            <a:ext cx="7200000" cy="7069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>
              <a:lnSpc>
                <a:spcPct val="106835"/>
              </a:lnSpc>
            </a:pPr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Dimensions and weight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FBE16273-A6BC-4520-9754-E6B05FFCED55}"/>
              </a:ext>
            </a:extLst>
          </p:cNvPr>
          <p:cNvSpPr/>
          <p:nvPr/>
        </p:nvSpPr>
        <p:spPr>
          <a:xfrm>
            <a:off x="2435811" y="3331907"/>
            <a:ext cx="26640000" cy="1399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ctr"/>
            <a:endParaRPr lang="en-US" altLang="zh-CN" dirty="0">
              <a:latin typeface="Arial" panose="020B0604020202020204" pitchFamily="34" charset="0"/>
            </a:endParaRPr>
          </a:p>
        </p:txBody>
      </p:sp>
      <p:sp>
        <p:nvSpPr>
          <p:cNvPr id="92" name="Object 2066">
            <a:extLst>
              <a:ext uri="{FF2B5EF4-FFF2-40B4-BE49-F238E27FC236}">
                <a16:creationId xmlns:a16="http://schemas.microsoft.com/office/drawing/2014/main" id="{5E070D48-85C0-43E9-BB11-B7C872F7BFDC}"/>
              </a:ext>
            </a:extLst>
          </p:cNvPr>
          <p:cNvSpPr txBox="1"/>
          <p:nvPr/>
        </p:nvSpPr>
        <p:spPr>
          <a:xfrm>
            <a:off x="3062270" y="5750062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Main screen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3" name="Object 2067">
            <a:extLst>
              <a:ext uri="{FF2B5EF4-FFF2-40B4-BE49-F238E27FC236}">
                <a16:creationId xmlns:a16="http://schemas.microsoft.com/office/drawing/2014/main" id="{58065692-E372-4596-8CA5-B9767A7BAC01}"/>
              </a:ext>
            </a:extLst>
          </p:cNvPr>
          <p:cNvSpPr txBox="1"/>
          <p:nvPr/>
        </p:nvSpPr>
        <p:spPr>
          <a:xfrm>
            <a:off x="10625744" y="4856196"/>
            <a:ext cx="18180000" cy="243002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Screen size: 5400 mm x 1012.5 mm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Total screen area: 5.47 m</a:t>
            </a:r>
            <a:r>
              <a:rPr lang="en-US" sz="3750" b="0" i="0" u="none" strike="noStrike" baseline="3000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2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Screen resolution: 5760 x 1080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Encapsulation technology: full flip-chip COB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Object 2068">
            <a:extLst>
              <a:ext uri="{FF2B5EF4-FFF2-40B4-BE49-F238E27FC236}">
                <a16:creationId xmlns:a16="http://schemas.microsoft.com/office/drawing/2014/main" id="{986D7F0D-4B14-4F6D-8E1A-236274897F48}"/>
              </a:ext>
            </a:extLst>
          </p:cNvPr>
          <p:cNvSpPr txBox="1"/>
          <p:nvPr/>
        </p:nvSpPr>
        <p:spPr>
          <a:xfrm>
            <a:off x="3033699" y="7721314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Electric tabletop display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Object 2069">
            <a:extLst>
              <a:ext uri="{FF2B5EF4-FFF2-40B4-BE49-F238E27FC236}">
                <a16:creationId xmlns:a16="http://schemas.microsoft.com/office/drawing/2014/main" id="{3C585142-BD04-4FB9-86CC-D214BF2C7D97}"/>
              </a:ext>
            </a:extLst>
          </p:cNvPr>
          <p:cNvSpPr txBox="1"/>
          <p:nvPr/>
        </p:nvSpPr>
        <p:spPr>
          <a:xfrm>
            <a:off x="10625744" y="7444925"/>
            <a:ext cx="18180000" cy="11950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Screen size: 21.5 inches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Screen resolution: 1920 x 1080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Object 2073">
            <a:extLst>
              <a:ext uri="{FF2B5EF4-FFF2-40B4-BE49-F238E27FC236}">
                <a16:creationId xmlns:a16="http://schemas.microsoft.com/office/drawing/2014/main" id="{3CE20870-3588-4267-BD14-95315553674A}"/>
              </a:ext>
            </a:extLst>
          </p:cNvPr>
          <p:cNvSpPr txBox="1"/>
          <p:nvPr/>
        </p:nvSpPr>
        <p:spPr>
          <a:xfrm>
            <a:off x="3065450" y="3677231"/>
            <a:ext cx="7200000" cy="7069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fontAlgn="ctr">
              <a:lnSpc>
                <a:spcPct val="106835"/>
              </a:lnSpc>
            </a:pPr>
            <a:r>
              <a:rPr lang="en-US" sz="4590" b="1" dirty="0">
                <a:solidFill>
                  <a:schemeClr val="bg1"/>
                </a:solidFill>
                <a:latin typeface="Arial" panose="020B0604020202020204" pitchFamily="34" charset="0"/>
              </a:rPr>
              <a:t>Screen parameters</a:t>
            </a:r>
            <a:endParaRPr lang="en-US" altLang="zh-CN" sz="459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4" name="Object 2075">
            <a:extLst>
              <a:ext uri="{FF2B5EF4-FFF2-40B4-BE49-F238E27FC236}">
                <a16:creationId xmlns:a16="http://schemas.microsoft.com/office/drawing/2014/main" id="{0834E3F7-7ADF-4819-853B-CAE899F4AEB5}"/>
              </a:ext>
            </a:extLst>
          </p:cNvPr>
          <p:cNvSpPr txBox="1"/>
          <p:nvPr/>
        </p:nvSpPr>
        <p:spPr>
          <a:xfrm>
            <a:off x="3062269" y="9396886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Dedicated touchscreen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5" name="Object 2076">
            <a:extLst>
              <a:ext uri="{FF2B5EF4-FFF2-40B4-BE49-F238E27FC236}">
                <a16:creationId xmlns:a16="http://schemas.microsoft.com/office/drawing/2014/main" id="{AC0BABF6-B012-46DE-8C34-68AF33C54AC2}"/>
              </a:ext>
            </a:extLst>
          </p:cNvPr>
          <p:cNvSpPr txBox="1"/>
          <p:nvPr/>
        </p:nvSpPr>
        <p:spPr>
          <a:xfrm>
            <a:off x="10625744" y="9120497"/>
            <a:ext cx="18180000" cy="11950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Screen size: 11 inches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Screen resolution: 1920 x 1200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8" name="Object 3020">
            <a:extLst>
              <a:ext uri="{FF2B5EF4-FFF2-40B4-BE49-F238E27FC236}">
                <a16:creationId xmlns:a16="http://schemas.microsoft.com/office/drawing/2014/main" id="{A46B20A8-CA34-4168-8157-D8C5DD8F9C38}"/>
              </a:ext>
            </a:extLst>
          </p:cNvPr>
          <p:cNvSpPr txBox="1"/>
          <p:nvPr/>
        </p:nvSpPr>
        <p:spPr>
          <a:xfrm>
            <a:off x="2954980" y="17625301"/>
            <a:ext cx="7200000" cy="6422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417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Maximum power consumption</a:t>
            </a:r>
            <a:endParaRPr lang="en-US" altLang="zh-CN" sz="417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9" name="Object 3021">
            <a:extLst>
              <a:ext uri="{FF2B5EF4-FFF2-40B4-BE49-F238E27FC236}">
                <a16:creationId xmlns:a16="http://schemas.microsoft.com/office/drawing/2014/main" id="{E82CA70F-433C-40F0-AE16-4824F12FB6FD}"/>
              </a:ext>
            </a:extLst>
          </p:cNvPr>
          <p:cNvSpPr txBox="1"/>
          <p:nvPr/>
        </p:nvSpPr>
        <p:spPr>
          <a:xfrm>
            <a:off x="10625744" y="17657650"/>
            <a:ext cx="18180000" cy="577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ctr">
              <a:lnSpc>
                <a:spcPct val="106835"/>
              </a:lnSpc>
            </a:pPr>
            <a:r>
              <a:rPr lang="en-US" sz="3750" b="0" i="0" u="none" strike="noStrike" baseline="0" dirty="0">
                <a:solidFill>
                  <a:srgbClr val="2C2E35"/>
                </a:solidFill>
                <a:latin typeface="Arial" panose="020B0604020202020204" pitchFamily="34" charset="0"/>
                <a:ea typeface="Arial"/>
              </a:rPr>
              <a:t>25 W</a:t>
            </a:r>
            <a:endParaRPr lang="en-US" altLang="zh-CN" sz="375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Arial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17282</TotalTime>
  <Words>1406</Words>
  <Application>Microsoft Office PowerPoint</Application>
  <PresentationFormat>自定义</PresentationFormat>
  <Paragraphs>140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Company>稿定设计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稿定设计 ppt</dc:title>
  <dc:subject>www.gaoding.com</dc:subject>
  <dc:creator>稿定设计</dc:creator>
  <cp:lastModifiedBy>Jiajing</cp:lastModifiedBy>
  <cp:revision>59</cp:revision>
  <dcterms:created xsi:type="dcterms:W3CDTF">2026-05-07T05:49:32Z</dcterms:created>
  <dcterms:modified xsi:type="dcterms:W3CDTF">2026-09-08T03:14:52Z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1781230431</vt:lpwstr>
  </property>
</Properties>
</file>